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9"/>
  </p:notesMasterIdLst>
  <p:sldIdLst>
    <p:sldId id="256" r:id="rId2"/>
    <p:sldId id="257" r:id="rId3"/>
    <p:sldId id="259" r:id="rId4"/>
    <p:sldId id="260" r:id="rId5"/>
    <p:sldId id="270" r:id="rId6"/>
    <p:sldId id="271" r:id="rId7"/>
    <p:sldId id="273" r:id="rId8"/>
    <p:sldId id="272" r:id="rId9"/>
    <p:sldId id="261" r:id="rId10"/>
    <p:sldId id="263" r:id="rId11"/>
    <p:sldId id="262" r:id="rId12"/>
    <p:sldId id="269" r:id="rId13"/>
    <p:sldId id="274" r:id="rId14"/>
    <p:sldId id="275" r:id="rId15"/>
    <p:sldId id="276" r:id="rId16"/>
    <p:sldId id="277" r:id="rId17"/>
    <p:sldId id="278" r:id="rId18"/>
    <p:sldId id="279" r:id="rId19"/>
    <p:sldId id="280" r:id="rId20"/>
    <p:sldId id="281" r:id="rId21"/>
    <p:sldId id="282" r:id="rId22"/>
    <p:sldId id="283" r:id="rId23"/>
    <p:sldId id="284" r:id="rId24"/>
    <p:sldId id="285" r:id="rId25"/>
    <p:sldId id="286" r:id="rId26"/>
    <p:sldId id="287" r:id="rId27"/>
    <p:sldId id="288" r:id="rId28"/>
    <p:sldId id="305" r:id="rId29"/>
    <p:sldId id="306" r:id="rId30"/>
    <p:sldId id="290" r:id="rId31"/>
    <p:sldId id="291" r:id="rId32"/>
    <p:sldId id="292" r:id="rId33"/>
    <p:sldId id="299" r:id="rId34"/>
    <p:sldId id="300" r:id="rId35"/>
    <p:sldId id="301" r:id="rId36"/>
    <p:sldId id="302" r:id="rId37"/>
    <p:sldId id="303" r:id="rId3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85117" autoAdjust="0"/>
  </p:normalViewPr>
  <p:slideViewPr>
    <p:cSldViewPr snapToGrid="0">
      <p:cViewPr varScale="1">
        <p:scale>
          <a:sx n="81" d="100"/>
          <a:sy n="81" d="100"/>
        </p:scale>
        <p:origin x="120" y="34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24C7005-2AE0-4E07-A031-7B762B621182}" type="datetimeFigureOut">
              <a:rPr lang="en-US" smtClean="0"/>
              <a:t>1/19/2016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419990D-F3C3-4956-8C05-DD96FF77F3BC}" type="slidenum">
              <a:rPr lang="en-US" smtClean="0"/>
              <a:t>‹#›</a:t>
            </a:fld>
            <a:endParaRPr lang="en-US"/>
          </a:p>
        </p:txBody>
      </p:sp>
    </p:spTree>
    <p:extLst>
      <p:ext uri="{BB962C8B-B14F-4D97-AF65-F5344CB8AC3E}">
        <p14:creationId xmlns:p14="http://schemas.microsoft.com/office/powerpoint/2010/main" val="39864299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419990D-F3C3-4956-8C05-DD96FF77F3BC}" type="slidenum">
              <a:rPr lang="en-US" smtClean="0"/>
              <a:t>12</a:t>
            </a:fld>
            <a:endParaRPr lang="en-US"/>
          </a:p>
        </p:txBody>
      </p:sp>
    </p:spTree>
    <p:extLst>
      <p:ext uri="{BB962C8B-B14F-4D97-AF65-F5344CB8AC3E}">
        <p14:creationId xmlns:p14="http://schemas.microsoft.com/office/powerpoint/2010/main" val="3913492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IBDP Math Studies SL </a:t>
            </a:r>
            <a:r>
              <a:rPr lang="en-US" dirty="0" smtClean="0"/>
              <a:t>is a combination of algebra; sets, logic</a:t>
            </a:r>
            <a:r>
              <a:rPr lang="en-US" baseline="0" dirty="0" smtClean="0"/>
              <a:t> and probability; functions; geometry and trigonometry; statistics; introductory differential equations; and financial mathematics.</a:t>
            </a:r>
          </a:p>
          <a:p>
            <a:endParaRPr lang="en-US" baseline="0" dirty="0" smtClean="0"/>
          </a:p>
          <a:p>
            <a:r>
              <a:rPr lang="en-US" b="1" baseline="0" dirty="0" smtClean="0"/>
              <a:t>IBDP Math SL </a:t>
            </a:r>
            <a:r>
              <a:rPr lang="en-US" baseline="0" dirty="0" smtClean="0"/>
              <a:t>combines calculus, functions and equations, matrices and vectors, statistics and probability, and circular functions in trigonometry.</a:t>
            </a:r>
          </a:p>
          <a:p>
            <a:endParaRPr lang="en-US" dirty="0" smtClean="0"/>
          </a:p>
          <a:p>
            <a:r>
              <a:rPr lang="en-US" b="1" dirty="0" smtClean="0"/>
              <a:t>IBDP Math HL </a:t>
            </a:r>
            <a:r>
              <a:rPr lang="en-US" dirty="0" smtClean="0"/>
              <a:t>combines a continuation of the topics in Math SL and one of these topics: sets, relations and groups, series and differential equations, statistics and probability or discrete mathematics.</a:t>
            </a:r>
            <a:endParaRPr lang="en-US" dirty="0"/>
          </a:p>
        </p:txBody>
      </p:sp>
      <p:sp>
        <p:nvSpPr>
          <p:cNvPr id="4" name="Slide Number Placeholder 3"/>
          <p:cNvSpPr>
            <a:spLocks noGrp="1"/>
          </p:cNvSpPr>
          <p:nvPr>
            <p:ph type="sldNum" sz="quarter" idx="10"/>
          </p:nvPr>
        </p:nvSpPr>
        <p:spPr/>
        <p:txBody>
          <a:bodyPr/>
          <a:lstStyle/>
          <a:p>
            <a:fld id="{8419990D-F3C3-4956-8C05-DD96FF77F3BC}" type="slidenum">
              <a:rPr lang="en-US" smtClean="0"/>
              <a:t>14</a:t>
            </a:fld>
            <a:endParaRPr lang="en-US"/>
          </a:p>
        </p:txBody>
      </p:sp>
    </p:spTree>
    <p:extLst>
      <p:ext uri="{BB962C8B-B14F-4D97-AF65-F5344CB8AC3E}">
        <p14:creationId xmlns:p14="http://schemas.microsoft.com/office/powerpoint/2010/main" val="226052962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en-US" smtClean="0"/>
              <a:t>Click to edit Master title style</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88C19C01-7630-42B9-9CCC-EA1A177441E7}" type="datetimeFigureOut">
              <a:rPr lang="en-US" smtClean="0"/>
              <a:t>1/19/2016</a:t>
            </a:fld>
            <a:endParaRPr lang="en-US" dirty="0"/>
          </a:p>
        </p:txBody>
      </p:sp>
      <p:sp>
        <p:nvSpPr>
          <p:cNvPr id="5" name="Footer Placeholder 4"/>
          <p:cNvSpPr>
            <a:spLocks noGrp="1"/>
          </p:cNvSpPr>
          <p:nvPr>
            <p:ph type="ftr" sz="quarter" idx="11"/>
          </p:nvPr>
        </p:nvSpPr>
        <p:spPr>
          <a:xfrm>
            <a:off x="1876424" y="5410201"/>
            <a:ext cx="5124886" cy="365125"/>
          </a:xfrm>
        </p:spPr>
        <p:txBody>
          <a:bodyPr/>
          <a:lstStyle/>
          <a:p>
            <a:endParaRPr lang="en-US" dirty="0"/>
          </a:p>
        </p:txBody>
      </p:sp>
      <p:sp>
        <p:nvSpPr>
          <p:cNvPr id="6" name="Slide Number Placeholder 5"/>
          <p:cNvSpPr>
            <a:spLocks noGrp="1"/>
          </p:cNvSpPr>
          <p:nvPr>
            <p:ph type="sldNum" sz="quarter" idx="12"/>
          </p:nvPr>
        </p:nvSpPr>
        <p:spPr>
          <a:xfrm>
            <a:off x="9896911" y="5410199"/>
            <a:ext cx="771089" cy="365125"/>
          </a:xfrm>
        </p:spPr>
        <p:txBody>
          <a:bodyPr/>
          <a:lstStyle/>
          <a:p>
            <a:fld id="{F791CC60-650B-42F7-A85B-DD44D5306F77}" type="slidenum">
              <a:rPr lang="en-US" smtClean="0"/>
              <a:t>‹#›</a:t>
            </a:fld>
            <a:endParaRPr lang="en-US" dirty="0"/>
          </a:p>
        </p:txBody>
      </p:sp>
    </p:spTree>
    <p:extLst>
      <p:ext uri="{BB962C8B-B14F-4D97-AF65-F5344CB8AC3E}">
        <p14:creationId xmlns:p14="http://schemas.microsoft.com/office/powerpoint/2010/main" val="19229252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en-US" dirty="0" smtClean="0"/>
              <a:t>Click icon to add picture</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8C19C01-7630-42B9-9CCC-EA1A177441E7}" type="datetimeFigureOut">
              <a:rPr lang="en-US" smtClean="0"/>
              <a:t>1/19/2016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791CC60-650B-42F7-A85B-DD44D5306F77}" type="slidenum">
              <a:rPr lang="en-US" smtClean="0"/>
              <a:t>‹#›</a:t>
            </a:fld>
            <a:endParaRPr lang="en-US" dirty="0"/>
          </a:p>
        </p:txBody>
      </p:sp>
    </p:spTree>
    <p:extLst>
      <p:ext uri="{BB962C8B-B14F-4D97-AF65-F5344CB8AC3E}">
        <p14:creationId xmlns:p14="http://schemas.microsoft.com/office/powerpoint/2010/main" val="22444920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en-US" smtClean="0"/>
              <a:t>Click to edit Master title style</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8C19C01-7630-42B9-9CCC-EA1A177441E7}" type="datetimeFigureOut">
              <a:rPr lang="en-US" smtClean="0"/>
              <a:t>1/19/2016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791CC60-650B-42F7-A85B-DD44D5306F77}" type="slidenum">
              <a:rPr lang="en-US" smtClean="0"/>
              <a:t>‹#›</a:t>
            </a:fld>
            <a:endParaRPr lang="en-US" dirty="0"/>
          </a:p>
        </p:txBody>
      </p:sp>
    </p:spTree>
    <p:extLst>
      <p:ext uri="{BB962C8B-B14F-4D97-AF65-F5344CB8AC3E}">
        <p14:creationId xmlns:p14="http://schemas.microsoft.com/office/powerpoint/2010/main" val="426627732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8C19C01-7630-42B9-9CCC-EA1A177441E7}" type="datetimeFigureOut">
              <a:rPr lang="en-US" smtClean="0"/>
              <a:t>1/19/2016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791CC60-650B-42F7-A85B-DD44D5306F77}" type="slidenum">
              <a:rPr lang="en-US" smtClean="0"/>
              <a:t>‹#›</a:t>
            </a:fld>
            <a:endParaRPr lang="en-US" dirty="0"/>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11585574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en-US" smtClean="0"/>
              <a:t>Click to edit Master title style</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8C19C01-7630-42B9-9CCC-EA1A177441E7}" type="datetimeFigureOut">
              <a:rPr lang="en-US" smtClean="0"/>
              <a:t>1/19/2016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791CC60-650B-42F7-A85B-DD44D5306F77}" type="slidenum">
              <a:rPr lang="en-US" smtClean="0"/>
              <a:t>‹#›</a:t>
            </a:fld>
            <a:endParaRPr lang="en-US" dirty="0"/>
          </a:p>
        </p:txBody>
      </p:sp>
    </p:spTree>
    <p:extLst>
      <p:ext uri="{BB962C8B-B14F-4D97-AF65-F5344CB8AC3E}">
        <p14:creationId xmlns:p14="http://schemas.microsoft.com/office/powerpoint/2010/main" val="221940309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88C19C01-7630-42B9-9CCC-EA1A177441E7}" type="datetimeFigureOut">
              <a:rPr lang="en-US" smtClean="0"/>
              <a:t>1/19/2016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F791CC60-650B-42F7-A85B-DD44D5306F77}" type="slidenum">
              <a:rPr lang="en-US" smtClean="0"/>
              <a:t>‹#›</a:t>
            </a:fld>
            <a:endParaRPr lang="en-US" dirty="0"/>
          </a:p>
        </p:txBody>
      </p:sp>
    </p:spTree>
    <p:extLst>
      <p:ext uri="{BB962C8B-B14F-4D97-AF65-F5344CB8AC3E}">
        <p14:creationId xmlns:p14="http://schemas.microsoft.com/office/powerpoint/2010/main" val="368397603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dirty="0" smtClean="0"/>
              <a:t>Click icon to add picture</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dirty="0" smtClean="0"/>
              <a:t>Click icon to add picture</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dirty="0" smtClean="0"/>
              <a:t>Click icon to add picture</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88C19C01-7630-42B9-9CCC-EA1A177441E7}" type="datetimeFigureOut">
              <a:rPr lang="en-US" smtClean="0"/>
              <a:t>1/19/2016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F791CC60-650B-42F7-A85B-DD44D5306F77}" type="slidenum">
              <a:rPr lang="en-US" smtClean="0"/>
              <a:t>‹#›</a:t>
            </a:fld>
            <a:endParaRPr lang="en-US" dirty="0"/>
          </a:p>
        </p:txBody>
      </p:sp>
    </p:spTree>
    <p:extLst>
      <p:ext uri="{BB962C8B-B14F-4D97-AF65-F5344CB8AC3E}">
        <p14:creationId xmlns:p14="http://schemas.microsoft.com/office/powerpoint/2010/main" val="111968953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8C19C01-7630-42B9-9CCC-EA1A177441E7}" type="datetimeFigureOut">
              <a:rPr lang="en-US" smtClean="0"/>
              <a:t>1/19/2016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791CC60-650B-42F7-A85B-DD44D5306F77}" type="slidenum">
              <a:rPr lang="en-US" smtClean="0"/>
              <a:t>‹#›</a:t>
            </a:fld>
            <a:endParaRPr lang="en-US" dirty="0"/>
          </a:p>
        </p:txBody>
      </p:sp>
    </p:spTree>
    <p:extLst>
      <p:ext uri="{BB962C8B-B14F-4D97-AF65-F5344CB8AC3E}">
        <p14:creationId xmlns:p14="http://schemas.microsoft.com/office/powerpoint/2010/main" val="361594540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8C19C01-7630-42B9-9CCC-EA1A177441E7}" type="datetimeFigureOut">
              <a:rPr lang="en-US" smtClean="0"/>
              <a:t>1/19/2016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791CC60-650B-42F7-A85B-DD44D5306F77}" type="slidenum">
              <a:rPr lang="en-US" smtClean="0"/>
              <a:t>‹#›</a:t>
            </a:fld>
            <a:endParaRPr lang="en-US" dirty="0"/>
          </a:p>
        </p:txBody>
      </p:sp>
    </p:spTree>
    <p:extLst>
      <p:ext uri="{BB962C8B-B14F-4D97-AF65-F5344CB8AC3E}">
        <p14:creationId xmlns:p14="http://schemas.microsoft.com/office/powerpoint/2010/main" val="35726094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8C19C01-7630-42B9-9CCC-EA1A177441E7}" type="datetimeFigureOut">
              <a:rPr lang="en-US" smtClean="0"/>
              <a:t>1/19/2016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791CC60-650B-42F7-A85B-DD44D5306F77}" type="slidenum">
              <a:rPr lang="en-US" smtClean="0"/>
              <a:t>‹#›</a:t>
            </a:fld>
            <a:endParaRPr lang="en-US" dirty="0"/>
          </a:p>
        </p:txBody>
      </p:sp>
    </p:spTree>
    <p:extLst>
      <p:ext uri="{BB962C8B-B14F-4D97-AF65-F5344CB8AC3E}">
        <p14:creationId xmlns:p14="http://schemas.microsoft.com/office/powerpoint/2010/main" val="13513299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8C19C01-7630-42B9-9CCC-EA1A177441E7}" type="datetimeFigureOut">
              <a:rPr lang="en-US" smtClean="0"/>
              <a:t>1/19/2016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791CC60-650B-42F7-A85B-DD44D5306F77}" type="slidenum">
              <a:rPr lang="en-US" smtClean="0"/>
              <a:t>‹#›</a:t>
            </a:fld>
            <a:endParaRPr lang="en-US" dirty="0"/>
          </a:p>
        </p:txBody>
      </p:sp>
    </p:spTree>
    <p:extLst>
      <p:ext uri="{BB962C8B-B14F-4D97-AF65-F5344CB8AC3E}">
        <p14:creationId xmlns:p14="http://schemas.microsoft.com/office/powerpoint/2010/main" val="25672041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88C19C01-7630-42B9-9CCC-EA1A177441E7}" type="datetimeFigureOut">
              <a:rPr lang="en-US" smtClean="0"/>
              <a:t>1/19/2016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791CC60-650B-42F7-A85B-DD44D5306F77}" type="slidenum">
              <a:rPr lang="en-US" smtClean="0"/>
              <a:t>‹#›</a:t>
            </a:fld>
            <a:endParaRPr lang="en-US" dirty="0"/>
          </a:p>
        </p:txBody>
      </p:sp>
    </p:spTree>
    <p:extLst>
      <p:ext uri="{BB962C8B-B14F-4D97-AF65-F5344CB8AC3E}">
        <p14:creationId xmlns:p14="http://schemas.microsoft.com/office/powerpoint/2010/main" val="34013595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41410" y="3073397"/>
            <a:ext cx="4878391" cy="271780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3073397"/>
            <a:ext cx="4875210" cy="271780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8C19C01-7630-42B9-9CCC-EA1A177441E7}" type="datetimeFigureOut">
              <a:rPr lang="en-US" smtClean="0"/>
              <a:t>1/19/2016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F791CC60-650B-42F7-A85B-DD44D5306F77}" type="slidenum">
              <a:rPr lang="en-US" smtClean="0"/>
              <a:t>‹#›</a:t>
            </a:fld>
            <a:endParaRPr lang="en-US" dirty="0"/>
          </a:p>
        </p:txBody>
      </p:sp>
    </p:spTree>
    <p:extLst>
      <p:ext uri="{BB962C8B-B14F-4D97-AF65-F5344CB8AC3E}">
        <p14:creationId xmlns:p14="http://schemas.microsoft.com/office/powerpoint/2010/main" val="4685322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88C19C01-7630-42B9-9CCC-EA1A177441E7}" type="datetimeFigureOut">
              <a:rPr lang="en-US" smtClean="0"/>
              <a:t>1/19/2016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F791CC60-650B-42F7-A85B-DD44D5306F77}" type="slidenum">
              <a:rPr lang="en-US" smtClean="0"/>
              <a:t>‹#›</a:t>
            </a:fld>
            <a:endParaRPr lang="en-US" dirty="0"/>
          </a:p>
        </p:txBody>
      </p:sp>
    </p:spTree>
    <p:extLst>
      <p:ext uri="{BB962C8B-B14F-4D97-AF65-F5344CB8AC3E}">
        <p14:creationId xmlns:p14="http://schemas.microsoft.com/office/powerpoint/2010/main" val="42471399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C19C01-7630-42B9-9CCC-EA1A177441E7}" type="datetimeFigureOut">
              <a:rPr lang="en-US" smtClean="0"/>
              <a:t>1/19/2016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F791CC60-650B-42F7-A85B-DD44D5306F77}" type="slidenum">
              <a:rPr lang="en-US" smtClean="0"/>
              <a:t>‹#›</a:t>
            </a:fld>
            <a:endParaRPr lang="en-US" dirty="0"/>
          </a:p>
        </p:txBody>
      </p:sp>
    </p:spTree>
    <p:extLst>
      <p:ext uri="{BB962C8B-B14F-4D97-AF65-F5344CB8AC3E}">
        <p14:creationId xmlns:p14="http://schemas.microsoft.com/office/powerpoint/2010/main" val="8189833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8C19C01-7630-42B9-9CCC-EA1A177441E7}" type="datetimeFigureOut">
              <a:rPr lang="en-US" smtClean="0"/>
              <a:t>1/19/2016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791CC60-650B-42F7-A85B-DD44D5306F77}" type="slidenum">
              <a:rPr lang="en-US" smtClean="0"/>
              <a:t>‹#›</a:t>
            </a:fld>
            <a:endParaRPr lang="en-US" dirty="0"/>
          </a:p>
        </p:txBody>
      </p:sp>
    </p:spTree>
    <p:extLst>
      <p:ext uri="{BB962C8B-B14F-4D97-AF65-F5344CB8AC3E}">
        <p14:creationId xmlns:p14="http://schemas.microsoft.com/office/powerpoint/2010/main" val="37276592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8C19C01-7630-42B9-9CCC-EA1A177441E7}" type="datetimeFigureOut">
              <a:rPr lang="en-US" smtClean="0"/>
              <a:t>1/19/2016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791CC60-650B-42F7-A85B-DD44D5306F77}" type="slidenum">
              <a:rPr lang="en-US" smtClean="0"/>
              <a:t>‹#›</a:t>
            </a:fld>
            <a:endParaRPr lang="en-US" dirty="0"/>
          </a:p>
        </p:txBody>
      </p:sp>
    </p:spTree>
    <p:extLst>
      <p:ext uri="{BB962C8B-B14F-4D97-AF65-F5344CB8AC3E}">
        <p14:creationId xmlns:p14="http://schemas.microsoft.com/office/powerpoint/2010/main" val="38736576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88C19C01-7630-42B9-9CCC-EA1A177441E7}" type="datetimeFigureOut">
              <a:rPr lang="en-US" smtClean="0"/>
              <a:t>1/19/2016</a:t>
            </a:fld>
            <a:endParaRPr lang="en-US" dirty="0"/>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F791CC60-650B-42F7-A85B-DD44D5306F77}" type="slidenum">
              <a:rPr lang="en-US" smtClean="0"/>
              <a:t>‹#›</a:t>
            </a:fld>
            <a:endParaRPr lang="en-US" dirty="0"/>
          </a:p>
        </p:txBody>
      </p:sp>
    </p:spTree>
    <p:extLst>
      <p:ext uri="{BB962C8B-B14F-4D97-AF65-F5344CB8AC3E}">
        <p14:creationId xmlns:p14="http://schemas.microsoft.com/office/powerpoint/2010/main" val="2876467718"/>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www.ibo.org/en/programmes/career-related-programme/"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emf"/><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8" Type="http://schemas.openxmlformats.org/officeDocument/2006/relationships/hyperlink" Target="mailto:Kstokes1@houstonisd.org" TargetMode="External"/><Relationship Id="rId3" Type="http://schemas.openxmlformats.org/officeDocument/2006/relationships/hyperlink" Target="mailto:Seng@houstonisd.org" TargetMode="External"/><Relationship Id="rId7" Type="http://schemas.openxmlformats.org/officeDocument/2006/relationships/hyperlink" Target="mailto:Sraibon@houstonisd.org" TargetMode="External"/><Relationship Id="rId2" Type="http://schemas.openxmlformats.org/officeDocument/2006/relationships/hyperlink" Target="mailto:Mervin@houstonisd.org" TargetMode="External"/><Relationship Id="rId1" Type="http://schemas.openxmlformats.org/officeDocument/2006/relationships/slideLayout" Target="../slideLayouts/slideLayout7.xml"/><Relationship Id="rId6" Type="http://schemas.openxmlformats.org/officeDocument/2006/relationships/hyperlink" Target="mailto:Gmosby@houstonisd.org" TargetMode="External"/><Relationship Id="rId5" Type="http://schemas.openxmlformats.org/officeDocument/2006/relationships/hyperlink" Target="mailto:Lharri26@houstonisd.org" TargetMode="External"/><Relationship Id="rId4" Type="http://schemas.openxmlformats.org/officeDocument/2006/relationships/hyperlink" Target="mailto:Ksydow@houstonisd.org" TargetMode="External"/><Relationship Id="rId9" Type="http://schemas.openxmlformats.org/officeDocument/2006/relationships/hyperlink" Target="mailto:Jmorgan2@houstonisd.org" TargetMode="Externa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hyperlink" Target="mailto:cgranger@houstonisd.org" TargetMode="External"/><Relationship Id="rId2" Type="http://schemas.openxmlformats.org/officeDocument/2006/relationships/hyperlink" Target="mailto:jmarti74@houstonisd.org" TargetMode="External"/><Relationship Id="rId1" Type="http://schemas.openxmlformats.org/officeDocument/2006/relationships/slideLayout" Target="../slideLayouts/slideLayout2.xml"/><Relationship Id="rId6" Type="http://schemas.openxmlformats.org/officeDocument/2006/relationships/hyperlink" Target="mailto:sbrusnig@houstonisd.org" TargetMode="External"/><Relationship Id="rId5" Type="http://schemas.openxmlformats.org/officeDocument/2006/relationships/hyperlink" Target="mailto:mminter@houstonisd.org" TargetMode="External"/><Relationship Id="rId4" Type="http://schemas.openxmlformats.org/officeDocument/2006/relationships/hyperlink" Target="mailto:alderet@houstonisd.org" TargetMode="Externa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www.ibo.org/myp/" TargetMode="External"/><Relationship Id="rId2" Type="http://schemas.openxmlformats.org/officeDocument/2006/relationships/hyperlink" Target="http://www.ibo.org/mission/"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www.ibo.org/diploma/"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ACADEMIC PATHWAYS </a:t>
            </a:r>
            <a:br>
              <a:rPr lang="en-US" dirty="0" smtClean="0"/>
            </a:br>
            <a:r>
              <a:rPr lang="en-US" dirty="0" smtClean="0"/>
              <a:t>2015-2016</a:t>
            </a:r>
            <a:endParaRPr lang="en-US" dirty="0"/>
          </a:p>
        </p:txBody>
      </p:sp>
      <p:sp>
        <p:nvSpPr>
          <p:cNvPr id="3" name="Subtitle 2"/>
          <p:cNvSpPr>
            <a:spLocks noGrp="1"/>
          </p:cNvSpPr>
          <p:nvPr>
            <p:ph type="subTitle" idx="1"/>
          </p:nvPr>
        </p:nvSpPr>
        <p:spPr/>
        <p:txBody>
          <a:bodyPr/>
          <a:lstStyle/>
          <a:p>
            <a:r>
              <a:rPr lang="en-US" dirty="0" smtClean="0"/>
              <a:t>Find your Path at Lamar High School</a:t>
            </a:r>
          </a:p>
          <a:p>
            <a:r>
              <a:rPr lang="en-US" dirty="0" smtClean="0"/>
              <a:t>An International Baccalaureate World School</a:t>
            </a:r>
          </a:p>
          <a:p>
            <a:endParaRPr lang="en-US" dirty="0"/>
          </a:p>
        </p:txBody>
      </p:sp>
    </p:spTree>
    <p:extLst>
      <p:ext uri="{BB962C8B-B14F-4D97-AF65-F5344CB8AC3E}">
        <p14:creationId xmlns:p14="http://schemas.microsoft.com/office/powerpoint/2010/main" val="133851075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Endorsements and Programs of Study at Lamar High School</a:t>
            </a:r>
          </a:p>
        </p:txBody>
      </p:sp>
      <p:sp>
        <p:nvSpPr>
          <p:cNvPr id="3" name="Content Placeholder 2"/>
          <p:cNvSpPr>
            <a:spLocks noGrp="1"/>
          </p:cNvSpPr>
          <p:nvPr>
            <p:ph idx="1"/>
          </p:nvPr>
        </p:nvSpPr>
        <p:spPr>
          <a:xfrm>
            <a:off x="1141412" y="2249486"/>
            <a:ext cx="10377488" cy="4252914"/>
          </a:xfrm>
        </p:spPr>
        <p:txBody>
          <a:bodyPr>
            <a:normAutofit fontScale="55000" lnSpcReduction="20000"/>
          </a:bodyPr>
          <a:lstStyle/>
          <a:p>
            <a:pPr marL="0" marR="0" algn="just">
              <a:spcBef>
                <a:spcPts val="0"/>
              </a:spcBef>
              <a:spcAft>
                <a:spcPts val="0"/>
              </a:spcAft>
            </a:pPr>
            <a:r>
              <a:rPr lang="en-US" sz="3800" dirty="0" smtClean="0">
                <a:latin typeface="Arial" panose="020B0604020202020204" pitchFamily="34" charset="0"/>
                <a:ea typeface="Calibri" panose="020F0502020204030204" pitchFamily="34" charset="0"/>
                <a:cs typeface="Arial" panose="020B0604020202020204" pitchFamily="34" charset="0"/>
              </a:rPr>
              <a:t>Endorsements:</a:t>
            </a:r>
          </a:p>
          <a:p>
            <a:pPr marL="914400" lvl="2" algn="just">
              <a:spcBef>
                <a:spcPts val="0"/>
              </a:spcBef>
            </a:pPr>
            <a:r>
              <a:rPr lang="en-US" sz="3800" dirty="0" smtClean="0">
                <a:latin typeface="Arial" panose="020B0604020202020204" pitchFamily="34" charset="0"/>
                <a:ea typeface="Calibri" panose="020F0502020204030204" pitchFamily="34" charset="0"/>
                <a:cs typeface="Arial" panose="020B0604020202020204" pitchFamily="34" charset="0"/>
              </a:rPr>
              <a:t>consist </a:t>
            </a:r>
            <a:r>
              <a:rPr lang="en-US" sz="3800" dirty="0">
                <a:latin typeface="Arial" panose="020B0604020202020204" pitchFamily="34" charset="0"/>
                <a:ea typeface="Calibri" panose="020F0502020204030204" pitchFamily="34" charset="0"/>
                <a:cs typeface="Arial" panose="020B0604020202020204" pitchFamily="34" charset="0"/>
              </a:rPr>
              <a:t>of a </a:t>
            </a:r>
            <a:r>
              <a:rPr lang="en-US" sz="3800" b="1" i="1" dirty="0">
                <a:latin typeface="Arial" panose="020B0604020202020204" pitchFamily="34" charset="0"/>
                <a:ea typeface="Calibri" panose="020F0502020204030204" pitchFamily="34" charset="0"/>
                <a:cs typeface="Arial" panose="020B0604020202020204" pitchFamily="34" charset="0"/>
              </a:rPr>
              <a:t>related series of courses that are grouped together by interest or skill set</a:t>
            </a:r>
            <a:r>
              <a:rPr lang="en-US" sz="3800" dirty="0">
                <a:latin typeface="Arial" panose="020B0604020202020204" pitchFamily="34" charset="0"/>
                <a:ea typeface="Calibri" panose="020F0502020204030204" pitchFamily="34" charset="0"/>
                <a:cs typeface="Arial" panose="020B0604020202020204" pitchFamily="34" charset="0"/>
              </a:rPr>
              <a:t>. </a:t>
            </a:r>
          </a:p>
          <a:p>
            <a:pPr marL="685800" lvl="2" indent="0" algn="just">
              <a:spcBef>
                <a:spcPts val="0"/>
              </a:spcBef>
              <a:buNone/>
            </a:pPr>
            <a:endParaRPr lang="en-US" sz="3800" dirty="0" smtClean="0">
              <a:latin typeface="Arial" panose="020B0604020202020204" pitchFamily="34" charset="0"/>
              <a:ea typeface="Calibri" panose="020F0502020204030204" pitchFamily="34" charset="0"/>
              <a:cs typeface="Arial" panose="020B0604020202020204" pitchFamily="34" charset="0"/>
            </a:endParaRPr>
          </a:p>
          <a:p>
            <a:pPr marL="914400" lvl="2" algn="just">
              <a:spcBef>
                <a:spcPts val="0"/>
              </a:spcBef>
            </a:pPr>
            <a:r>
              <a:rPr lang="en-US" sz="3800" dirty="0">
                <a:latin typeface="Arial" panose="020B0604020202020204" pitchFamily="34" charset="0"/>
                <a:ea typeface="Calibri" panose="020F0502020204030204" pitchFamily="34" charset="0"/>
                <a:cs typeface="Arial" panose="020B0604020202020204" pitchFamily="34" charset="0"/>
              </a:rPr>
              <a:t>Make your course selections within the </a:t>
            </a:r>
            <a:r>
              <a:rPr lang="en-US" sz="3800" b="1" i="1" dirty="0">
                <a:latin typeface="Arial" panose="020B0604020202020204" pitchFamily="34" charset="0"/>
                <a:ea typeface="Calibri" panose="020F0502020204030204" pitchFamily="34" charset="0"/>
                <a:cs typeface="Arial" panose="020B0604020202020204" pitchFamily="34" charset="0"/>
              </a:rPr>
              <a:t>Graduation Plan</a:t>
            </a:r>
            <a:r>
              <a:rPr lang="en-US" sz="3800" dirty="0">
                <a:latin typeface="Arial" panose="020B0604020202020204" pitchFamily="34" charset="0"/>
                <a:ea typeface="Calibri" panose="020F0502020204030204" pitchFamily="34" charset="0"/>
                <a:cs typeface="Arial" panose="020B0604020202020204" pitchFamily="34" charset="0"/>
              </a:rPr>
              <a:t> to follow the endorsement area of your choice</a:t>
            </a:r>
            <a:r>
              <a:rPr lang="en-US" sz="3800" dirty="0" smtClean="0">
                <a:latin typeface="Arial" panose="020B0604020202020204" pitchFamily="34" charset="0"/>
                <a:ea typeface="Calibri" panose="020F0502020204030204" pitchFamily="34" charset="0"/>
                <a:cs typeface="Arial" panose="020B0604020202020204" pitchFamily="34" charset="0"/>
              </a:rPr>
              <a:t>. </a:t>
            </a:r>
          </a:p>
          <a:p>
            <a:pPr marL="1828800" lvl="4" algn="just">
              <a:spcBef>
                <a:spcPts val="0"/>
              </a:spcBef>
            </a:pPr>
            <a:r>
              <a:rPr lang="en-US" sz="4400" dirty="0" smtClean="0">
                <a:latin typeface="Arial" panose="020B0604020202020204" pitchFamily="34" charset="0"/>
                <a:ea typeface="Calibri" panose="020F0502020204030204" pitchFamily="34" charset="0"/>
                <a:cs typeface="Arial" panose="020B0604020202020204" pitchFamily="34" charset="0"/>
              </a:rPr>
              <a:t>Multidisciplinary</a:t>
            </a:r>
          </a:p>
          <a:p>
            <a:pPr marL="1828800" lvl="4" algn="just">
              <a:spcBef>
                <a:spcPts val="0"/>
              </a:spcBef>
            </a:pPr>
            <a:r>
              <a:rPr lang="en-US" sz="4400" dirty="0" smtClean="0">
                <a:latin typeface="Arial" panose="020B0604020202020204" pitchFamily="34" charset="0"/>
                <a:ea typeface="Calibri" panose="020F0502020204030204" pitchFamily="34" charset="0"/>
                <a:cs typeface="Arial" panose="020B0604020202020204" pitchFamily="34" charset="0"/>
              </a:rPr>
              <a:t>STEM</a:t>
            </a:r>
          </a:p>
          <a:p>
            <a:pPr marL="1828800" lvl="4" algn="just">
              <a:spcBef>
                <a:spcPts val="0"/>
              </a:spcBef>
            </a:pPr>
            <a:r>
              <a:rPr lang="en-US" sz="4400" dirty="0" smtClean="0">
                <a:latin typeface="Arial" panose="020B0604020202020204" pitchFamily="34" charset="0"/>
                <a:ea typeface="Calibri" panose="020F0502020204030204" pitchFamily="34" charset="0"/>
                <a:cs typeface="Arial" panose="020B0604020202020204" pitchFamily="34" charset="0"/>
              </a:rPr>
              <a:t>Business and Industry</a:t>
            </a:r>
          </a:p>
          <a:p>
            <a:pPr marL="1828800" lvl="4" algn="just">
              <a:spcBef>
                <a:spcPts val="0"/>
              </a:spcBef>
            </a:pPr>
            <a:r>
              <a:rPr lang="en-US" sz="4400" dirty="0" smtClean="0">
                <a:latin typeface="Arial" panose="020B0604020202020204" pitchFamily="34" charset="0"/>
                <a:ea typeface="Calibri" panose="020F0502020204030204" pitchFamily="34" charset="0"/>
                <a:cs typeface="Arial" panose="020B0604020202020204" pitchFamily="34" charset="0"/>
              </a:rPr>
              <a:t>Public Service</a:t>
            </a:r>
          </a:p>
          <a:p>
            <a:pPr marL="1828800" lvl="4" algn="just">
              <a:spcBef>
                <a:spcPts val="0"/>
              </a:spcBef>
            </a:pPr>
            <a:r>
              <a:rPr lang="en-US" sz="4400" dirty="0" smtClean="0">
                <a:latin typeface="Arial" panose="020B0604020202020204" pitchFamily="34" charset="0"/>
                <a:ea typeface="Calibri" panose="020F0502020204030204" pitchFamily="34" charset="0"/>
                <a:cs typeface="Arial" panose="020B0604020202020204" pitchFamily="34" charset="0"/>
              </a:rPr>
              <a:t>Arts and Humanities</a:t>
            </a:r>
          </a:p>
          <a:p>
            <a:pPr marL="914400" lvl="2" algn="just">
              <a:spcBef>
                <a:spcPts val="0"/>
              </a:spcBef>
            </a:pPr>
            <a:r>
              <a:rPr lang="en-US" sz="3800" dirty="0" smtClean="0">
                <a:latin typeface="Arial" panose="020B0604020202020204" pitchFamily="34" charset="0"/>
                <a:ea typeface="Calibri" panose="020F0502020204030204" pitchFamily="34" charset="0"/>
                <a:cs typeface="Arial" panose="020B0604020202020204" pitchFamily="34" charset="0"/>
              </a:rPr>
              <a:t>At </a:t>
            </a:r>
            <a:r>
              <a:rPr lang="en-US" sz="3800" dirty="0">
                <a:latin typeface="Arial" panose="020B0604020202020204" pitchFamily="34" charset="0"/>
                <a:ea typeface="Calibri" panose="020F0502020204030204" pitchFamily="34" charset="0"/>
                <a:cs typeface="Arial" panose="020B0604020202020204" pitchFamily="34" charset="0"/>
              </a:rPr>
              <a:t>Lamar, you have </a:t>
            </a:r>
            <a:r>
              <a:rPr lang="en-US" sz="3800" b="1" i="1" dirty="0">
                <a:latin typeface="Arial" panose="020B0604020202020204" pitchFamily="34" charset="0"/>
                <a:ea typeface="Calibri" panose="020F0502020204030204" pitchFamily="34" charset="0"/>
                <a:cs typeface="Arial" panose="020B0604020202020204" pitchFamily="34" charset="0"/>
              </a:rPr>
              <a:t>numerous options </a:t>
            </a:r>
            <a:r>
              <a:rPr lang="en-US" sz="3800" dirty="0">
                <a:latin typeface="Arial" panose="020B0604020202020204" pitchFamily="34" charset="0"/>
                <a:ea typeface="Calibri" panose="020F0502020204030204" pitchFamily="34" charset="0"/>
                <a:cs typeface="Arial" panose="020B0604020202020204" pitchFamily="34" charset="0"/>
              </a:rPr>
              <a:t>from which to </a:t>
            </a:r>
            <a:r>
              <a:rPr lang="en-US" sz="3800" dirty="0" smtClean="0">
                <a:latin typeface="Arial" panose="020B0604020202020204" pitchFamily="34" charset="0"/>
                <a:ea typeface="Calibri" panose="020F0502020204030204" pitchFamily="34" charset="0"/>
                <a:cs typeface="Arial" panose="020B0604020202020204" pitchFamily="34" charset="0"/>
              </a:rPr>
              <a:t>choose.</a:t>
            </a:r>
            <a:endParaRPr lang="en-US" sz="3800" dirty="0">
              <a:latin typeface="Arial" panose="020B0604020202020204" pitchFamily="34" charset="0"/>
              <a:ea typeface="Times New Roman" panose="02020603050405020304" pitchFamily="18" charset="0"/>
              <a:cs typeface="Arial" panose="020B0604020202020204" pitchFamily="34" charset="0"/>
            </a:endParaRPr>
          </a:p>
          <a:p>
            <a:endParaRPr lang="en-US" dirty="0"/>
          </a:p>
        </p:txBody>
      </p:sp>
    </p:spTree>
    <p:extLst>
      <p:ext uri="{BB962C8B-B14F-4D97-AF65-F5344CB8AC3E}">
        <p14:creationId xmlns:p14="http://schemas.microsoft.com/office/powerpoint/2010/main" val="62188594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10046" y="345385"/>
            <a:ext cx="9182985" cy="865898"/>
          </a:xfrm>
        </p:spPr>
        <p:txBody>
          <a:bodyPr>
            <a:normAutofit/>
          </a:bodyPr>
          <a:lstStyle/>
          <a:p>
            <a:pPr marL="0" marR="0" algn="ctr">
              <a:spcBef>
                <a:spcPts val="0"/>
              </a:spcBef>
              <a:spcAft>
                <a:spcPts val="0"/>
              </a:spcAft>
            </a:pPr>
            <a:r>
              <a:rPr lang="en-US" sz="1500" b="1" dirty="0" smtClean="0">
                <a:effectLst/>
                <a:latin typeface="Arial" panose="020B0604020202020204" pitchFamily="34" charset="0"/>
                <a:ea typeface="Times New Roman" panose="02020603050405020304" pitchFamily="18" charset="0"/>
              </a:rPr>
              <a:t>GRADUATION PLAN</a:t>
            </a:r>
            <a:r>
              <a:rPr lang="en-US" sz="1500" dirty="0" smtClean="0">
                <a:effectLst/>
                <a:latin typeface="Times New Roman" panose="02020603050405020304" pitchFamily="18" charset="0"/>
                <a:ea typeface="Times New Roman" panose="02020603050405020304" pitchFamily="18" charset="0"/>
              </a:rPr>
              <a:t/>
            </a:r>
            <a:br>
              <a:rPr lang="en-US" sz="1500" dirty="0" smtClean="0">
                <a:effectLst/>
                <a:latin typeface="Times New Roman" panose="02020603050405020304" pitchFamily="18" charset="0"/>
                <a:ea typeface="Times New Roman" panose="02020603050405020304" pitchFamily="18" charset="0"/>
              </a:rPr>
            </a:br>
            <a:r>
              <a:rPr lang="en-US" sz="1500" b="1" dirty="0" smtClean="0">
                <a:effectLst/>
                <a:latin typeface="Arial" panose="020B0604020202020204" pitchFamily="34" charset="0"/>
                <a:ea typeface="Times New Roman" panose="02020603050405020304" pitchFamily="18" charset="0"/>
              </a:rPr>
              <a:t>For the DISTINGUISHED LEVEL OF ACHIEVEMENT</a:t>
            </a:r>
            <a:r>
              <a:rPr lang="en-US" sz="1500" dirty="0" smtClean="0">
                <a:effectLst/>
                <a:latin typeface="Times New Roman" panose="02020603050405020304" pitchFamily="18" charset="0"/>
                <a:ea typeface="Times New Roman" panose="02020603050405020304" pitchFamily="18" charset="0"/>
              </a:rPr>
              <a:t/>
            </a:r>
            <a:br>
              <a:rPr lang="en-US" sz="1500" dirty="0" smtClean="0">
                <a:effectLst/>
                <a:latin typeface="Times New Roman" panose="02020603050405020304" pitchFamily="18" charset="0"/>
                <a:ea typeface="Times New Roman" panose="02020603050405020304" pitchFamily="18" charset="0"/>
              </a:rPr>
            </a:br>
            <a:r>
              <a:rPr lang="en-US" sz="1500" b="1" dirty="0" smtClean="0">
                <a:effectLst/>
                <a:latin typeface="Arial" panose="020B0604020202020204" pitchFamily="34" charset="0"/>
                <a:ea typeface="Times New Roman" panose="02020603050405020304" pitchFamily="18" charset="0"/>
              </a:rPr>
              <a:t>Meets the </a:t>
            </a:r>
            <a:r>
              <a:rPr lang="en-US" sz="1500" b="1" dirty="0" smtClean="0">
                <a:solidFill>
                  <a:srgbClr val="FFFF00"/>
                </a:solidFill>
                <a:effectLst/>
                <a:latin typeface="Arial" panose="020B0604020202020204" pitchFamily="34" charset="0"/>
                <a:ea typeface="Times New Roman" panose="02020603050405020304" pitchFamily="18" charset="0"/>
              </a:rPr>
              <a:t>Multidisciplinary</a:t>
            </a:r>
            <a:r>
              <a:rPr lang="en-US" sz="1500" b="1" dirty="0" smtClean="0">
                <a:effectLst/>
                <a:latin typeface="Arial" panose="020B0604020202020204" pitchFamily="34" charset="0"/>
                <a:ea typeface="Times New Roman" panose="02020603050405020304" pitchFamily="18" charset="0"/>
              </a:rPr>
              <a:t> Endorsement</a:t>
            </a:r>
            <a:endParaRPr lang="en-US" sz="1500"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78034144"/>
              </p:ext>
            </p:extLst>
          </p:nvPr>
        </p:nvGraphicFramePr>
        <p:xfrm>
          <a:off x="2887381" y="1294413"/>
          <a:ext cx="6636629" cy="5283092"/>
        </p:xfrm>
        <a:graphic>
          <a:graphicData uri="http://schemas.openxmlformats.org/drawingml/2006/table">
            <a:tbl>
              <a:tblPr firstRow="1" firstCol="1" lastRow="1" lastCol="1" bandRow="1" bandCol="1"/>
              <a:tblGrid>
                <a:gridCol w="283682"/>
                <a:gridCol w="1678502"/>
                <a:gridCol w="1388445"/>
                <a:gridCol w="1533790"/>
                <a:gridCol w="1752210"/>
              </a:tblGrid>
              <a:tr h="167775">
                <a:tc>
                  <a:txBody>
                    <a:bodyPr/>
                    <a:lstStyle/>
                    <a:p>
                      <a:pPr marL="0" marR="0">
                        <a:spcBef>
                          <a:spcPts val="0"/>
                        </a:spcBef>
                        <a:spcAft>
                          <a:spcPts val="0"/>
                        </a:spcAft>
                      </a:pPr>
                      <a:r>
                        <a:rPr lang="en-US" sz="900" dirty="0">
                          <a:solidFill>
                            <a:srgbClr val="FFC000"/>
                          </a:solidFill>
                          <a:effectLst/>
                          <a:latin typeface="Times New Roman" panose="02020603050405020304" pitchFamily="18" charset="0"/>
                          <a:ea typeface="Times New Roman" panose="02020603050405020304" pitchFamily="18" charset="0"/>
                        </a:rPr>
                        <a:t> </a:t>
                      </a:r>
                    </a:p>
                  </a:txBody>
                  <a:tcPr marL="52496" marR="524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Britannic Bold" panose="020B0903060703020204" pitchFamily="34" charset="0"/>
                          <a:ea typeface="Times New Roman" panose="02020603050405020304" pitchFamily="18" charset="0"/>
                        </a:rPr>
                        <a:t>9</a:t>
                      </a:r>
                      <a:r>
                        <a:rPr lang="en-US" sz="1000" baseline="30000" dirty="0">
                          <a:effectLst/>
                          <a:latin typeface="Britannic Bold" panose="020B0903060703020204" pitchFamily="34" charset="0"/>
                          <a:ea typeface="Times New Roman" panose="02020603050405020304" pitchFamily="18" charset="0"/>
                        </a:rPr>
                        <a:t>th</a:t>
                      </a:r>
                      <a:r>
                        <a:rPr lang="en-US" sz="1000" dirty="0">
                          <a:effectLst/>
                          <a:latin typeface="Britannic Bold" panose="020B0903060703020204" pitchFamily="34" charset="0"/>
                          <a:ea typeface="Times New Roman" panose="02020603050405020304" pitchFamily="18" charset="0"/>
                        </a:rPr>
                        <a:t> grade</a:t>
                      </a:r>
                      <a:endParaRPr lang="en-US" sz="1000" dirty="0">
                        <a:effectLst/>
                        <a:latin typeface="Times New Roman" panose="02020603050405020304" pitchFamily="18" charset="0"/>
                        <a:ea typeface="Times New Roman" panose="02020603050405020304" pitchFamily="18" charset="0"/>
                      </a:endParaRPr>
                    </a:p>
                  </a:txBody>
                  <a:tcPr marL="52496" marR="524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Britannic Bold" panose="020B0903060703020204" pitchFamily="34" charset="0"/>
                          <a:ea typeface="Times New Roman" panose="02020603050405020304" pitchFamily="18" charset="0"/>
                        </a:rPr>
                        <a:t>10</a:t>
                      </a:r>
                      <a:r>
                        <a:rPr lang="en-US" sz="1000" baseline="30000" dirty="0">
                          <a:effectLst/>
                          <a:latin typeface="Britannic Bold" panose="020B0903060703020204" pitchFamily="34" charset="0"/>
                          <a:ea typeface="Times New Roman" panose="02020603050405020304" pitchFamily="18" charset="0"/>
                        </a:rPr>
                        <a:t>th</a:t>
                      </a:r>
                      <a:r>
                        <a:rPr lang="en-US" sz="1000" dirty="0">
                          <a:effectLst/>
                          <a:latin typeface="Britannic Bold" panose="020B0903060703020204" pitchFamily="34" charset="0"/>
                          <a:ea typeface="Times New Roman" panose="02020603050405020304" pitchFamily="18" charset="0"/>
                        </a:rPr>
                        <a:t> grade</a:t>
                      </a:r>
                      <a:endParaRPr lang="en-US" sz="1000" dirty="0">
                        <a:effectLst/>
                        <a:latin typeface="Times New Roman" panose="02020603050405020304" pitchFamily="18" charset="0"/>
                        <a:ea typeface="Times New Roman" panose="02020603050405020304" pitchFamily="18" charset="0"/>
                      </a:endParaRPr>
                    </a:p>
                  </a:txBody>
                  <a:tcPr marL="52496" marR="524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Britannic Bold" panose="020B0903060703020204" pitchFamily="34" charset="0"/>
                          <a:ea typeface="Times New Roman" panose="02020603050405020304" pitchFamily="18" charset="0"/>
                        </a:rPr>
                        <a:t>11</a:t>
                      </a:r>
                      <a:r>
                        <a:rPr lang="en-US" sz="1000" baseline="30000" dirty="0">
                          <a:effectLst/>
                          <a:latin typeface="Britannic Bold" panose="020B0903060703020204" pitchFamily="34" charset="0"/>
                          <a:ea typeface="Times New Roman" panose="02020603050405020304" pitchFamily="18" charset="0"/>
                        </a:rPr>
                        <a:t>th</a:t>
                      </a:r>
                      <a:r>
                        <a:rPr lang="en-US" sz="1000" dirty="0">
                          <a:effectLst/>
                          <a:latin typeface="Britannic Bold" panose="020B0903060703020204" pitchFamily="34" charset="0"/>
                          <a:ea typeface="Times New Roman" panose="02020603050405020304" pitchFamily="18" charset="0"/>
                        </a:rPr>
                        <a:t> grade</a:t>
                      </a:r>
                      <a:endParaRPr lang="en-US" sz="1000" dirty="0">
                        <a:effectLst/>
                        <a:latin typeface="Times New Roman" panose="02020603050405020304" pitchFamily="18" charset="0"/>
                        <a:ea typeface="Times New Roman" panose="02020603050405020304" pitchFamily="18" charset="0"/>
                      </a:endParaRPr>
                    </a:p>
                  </a:txBody>
                  <a:tcPr marL="52496" marR="524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Britannic Bold" panose="020B0903060703020204" pitchFamily="34" charset="0"/>
                          <a:ea typeface="Times New Roman" panose="02020603050405020304" pitchFamily="18" charset="0"/>
                        </a:rPr>
                        <a:t>12</a:t>
                      </a:r>
                      <a:r>
                        <a:rPr lang="en-US" sz="1000" baseline="30000" dirty="0">
                          <a:effectLst/>
                          <a:latin typeface="Britannic Bold" panose="020B0903060703020204" pitchFamily="34" charset="0"/>
                          <a:ea typeface="Times New Roman" panose="02020603050405020304" pitchFamily="18" charset="0"/>
                        </a:rPr>
                        <a:t>th</a:t>
                      </a:r>
                      <a:r>
                        <a:rPr lang="en-US" sz="1000" dirty="0">
                          <a:effectLst/>
                          <a:latin typeface="Britannic Bold" panose="020B0903060703020204" pitchFamily="34" charset="0"/>
                          <a:ea typeface="Times New Roman" panose="02020603050405020304" pitchFamily="18" charset="0"/>
                        </a:rPr>
                        <a:t> grade</a:t>
                      </a:r>
                      <a:endParaRPr lang="en-US" sz="1000" dirty="0">
                        <a:effectLst/>
                        <a:latin typeface="Times New Roman" panose="02020603050405020304" pitchFamily="18" charset="0"/>
                        <a:ea typeface="Times New Roman" panose="02020603050405020304" pitchFamily="18" charset="0"/>
                      </a:endParaRPr>
                    </a:p>
                  </a:txBody>
                  <a:tcPr marL="52496" marR="524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03326">
                <a:tc>
                  <a:txBody>
                    <a:bodyPr/>
                    <a:lstStyle/>
                    <a:p>
                      <a:pPr marL="0" marR="0">
                        <a:spcBef>
                          <a:spcPts val="0"/>
                        </a:spcBef>
                        <a:spcAft>
                          <a:spcPts val="0"/>
                        </a:spcAft>
                      </a:pPr>
                      <a:r>
                        <a:rPr lang="en-US" sz="900" b="1" dirty="0">
                          <a:effectLst/>
                          <a:latin typeface="Arial" panose="020B0604020202020204" pitchFamily="34" charset="0"/>
                          <a:ea typeface="Times New Roman" panose="02020603050405020304" pitchFamily="18" charset="0"/>
                        </a:rPr>
                        <a:t> </a:t>
                      </a:r>
                      <a:endParaRPr lang="en-US" sz="9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900" b="1" dirty="0">
                          <a:effectLst/>
                          <a:latin typeface="Arial" panose="020B0604020202020204" pitchFamily="34" charset="0"/>
                          <a:ea typeface="Times New Roman" panose="02020603050405020304" pitchFamily="18" charset="0"/>
                        </a:rPr>
                        <a:t>1</a:t>
                      </a:r>
                      <a:endParaRPr lang="en-US" sz="9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900" b="1" dirty="0">
                          <a:effectLst/>
                          <a:latin typeface="Arial" panose="020B0604020202020204" pitchFamily="34" charset="0"/>
                          <a:ea typeface="Times New Roman" panose="02020603050405020304" pitchFamily="18" charset="0"/>
                        </a:rPr>
                        <a:t> </a:t>
                      </a:r>
                      <a:endParaRPr lang="en-US" sz="900" dirty="0">
                        <a:effectLst/>
                        <a:latin typeface="Times New Roman" panose="02020603050405020304" pitchFamily="18" charset="0"/>
                        <a:ea typeface="Times New Roman" panose="02020603050405020304" pitchFamily="18" charset="0"/>
                      </a:endParaRPr>
                    </a:p>
                  </a:txBody>
                  <a:tcPr marL="52496" marR="524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English 1</a:t>
                      </a:r>
                      <a:endParaRPr lang="en-US" sz="1000" dirty="0">
                        <a:effectLst/>
                        <a:latin typeface="Times New Roman" panose="02020603050405020304" pitchFamily="18" charset="0"/>
                        <a:ea typeface="Times New Roman" panose="02020603050405020304" pitchFamily="18" charset="0"/>
                      </a:endParaRPr>
                    </a:p>
                  </a:txBody>
                  <a:tcPr marL="52496" marR="524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English 2</a:t>
                      </a:r>
                      <a:endParaRPr lang="en-US" sz="1000" dirty="0">
                        <a:effectLst/>
                        <a:latin typeface="Times New Roman" panose="02020603050405020304" pitchFamily="18" charset="0"/>
                        <a:ea typeface="Times New Roman" panose="02020603050405020304" pitchFamily="18" charset="0"/>
                      </a:endParaRPr>
                    </a:p>
                  </a:txBody>
                  <a:tcPr marL="52496" marR="524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English 3</a:t>
                      </a:r>
                      <a:endParaRPr lang="en-US" sz="1000" dirty="0">
                        <a:effectLst/>
                        <a:latin typeface="Times New Roman" panose="02020603050405020304" pitchFamily="18" charset="0"/>
                        <a:ea typeface="Times New Roman" panose="02020603050405020304" pitchFamily="18" charset="0"/>
                      </a:endParaRPr>
                    </a:p>
                  </a:txBody>
                  <a:tcPr marL="52496" marR="524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English 4</a:t>
                      </a:r>
                      <a:endParaRPr lang="en-US" sz="1000" dirty="0">
                        <a:effectLst/>
                        <a:latin typeface="Times New Roman" panose="02020603050405020304" pitchFamily="18" charset="0"/>
                        <a:ea typeface="Times New Roman" panose="02020603050405020304" pitchFamily="18" charset="0"/>
                      </a:endParaRPr>
                    </a:p>
                  </a:txBody>
                  <a:tcPr marL="52496" marR="524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59251">
                <a:tc>
                  <a:txBody>
                    <a:bodyPr/>
                    <a:lstStyle/>
                    <a:p>
                      <a:pPr marL="0" marR="0">
                        <a:spcBef>
                          <a:spcPts val="0"/>
                        </a:spcBef>
                        <a:spcAft>
                          <a:spcPts val="0"/>
                        </a:spcAft>
                      </a:pPr>
                      <a:r>
                        <a:rPr lang="en-US" sz="900" b="1" dirty="0">
                          <a:effectLst/>
                          <a:latin typeface="Arial" panose="020B0604020202020204" pitchFamily="34" charset="0"/>
                          <a:ea typeface="Times New Roman" panose="02020603050405020304" pitchFamily="18" charset="0"/>
                        </a:rPr>
                        <a:t> </a:t>
                      </a:r>
                      <a:endParaRPr lang="en-US" sz="9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900" b="1" dirty="0">
                          <a:effectLst/>
                          <a:latin typeface="Arial" panose="020B0604020202020204" pitchFamily="34" charset="0"/>
                          <a:ea typeface="Times New Roman" panose="02020603050405020304" pitchFamily="18" charset="0"/>
                        </a:rPr>
                        <a:t>2</a:t>
                      </a:r>
                      <a:endParaRPr lang="en-US" sz="900" dirty="0">
                        <a:effectLst/>
                        <a:latin typeface="Times New Roman" panose="02020603050405020304" pitchFamily="18" charset="0"/>
                        <a:ea typeface="Times New Roman" panose="02020603050405020304" pitchFamily="18" charset="0"/>
                      </a:endParaRPr>
                    </a:p>
                  </a:txBody>
                  <a:tcPr marL="52496" marR="524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Language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Acquisition 1</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txBody>
                  <a:tcPr marL="52496" marR="524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Language Acquisition 2</a:t>
                      </a:r>
                      <a:endParaRPr lang="en-US" sz="1000" dirty="0">
                        <a:effectLst/>
                        <a:latin typeface="Times New Roman" panose="02020603050405020304" pitchFamily="18" charset="0"/>
                        <a:ea typeface="Times New Roman" panose="02020603050405020304" pitchFamily="18" charset="0"/>
                      </a:endParaRPr>
                    </a:p>
                  </a:txBody>
                  <a:tcPr marL="52496" marR="524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Elective</a:t>
                      </a:r>
                      <a:endParaRPr lang="en-US" sz="1000" dirty="0">
                        <a:effectLst/>
                        <a:latin typeface="Times New Roman" panose="02020603050405020304" pitchFamily="18" charset="0"/>
                        <a:ea typeface="Times New Roman" panose="02020603050405020304" pitchFamily="18" charset="0"/>
                      </a:endParaRPr>
                    </a:p>
                  </a:txBody>
                  <a:tcPr marL="52496" marR="524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Elective</a:t>
                      </a:r>
                      <a:endParaRPr lang="en-US" sz="1000" dirty="0">
                        <a:effectLst/>
                        <a:latin typeface="Times New Roman" panose="02020603050405020304" pitchFamily="18" charset="0"/>
                        <a:ea typeface="Times New Roman" panose="02020603050405020304" pitchFamily="18" charset="0"/>
                      </a:endParaRPr>
                    </a:p>
                  </a:txBody>
                  <a:tcPr marL="52496" marR="524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59251">
                <a:tc>
                  <a:txBody>
                    <a:bodyPr/>
                    <a:lstStyle/>
                    <a:p>
                      <a:pPr marL="0" marR="0">
                        <a:spcBef>
                          <a:spcPts val="0"/>
                        </a:spcBef>
                        <a:spcAft>
                          <a:spcPts val="0"/>
                        </a:spcAft>
                      </a:pPr>
                      <a:r>
                        <a:rPr lang="en-US" sz="900" b="1" dirty="0">
                          <a:effectLst/>
                          <a:latin typeface="Arial" panose="020B0604020202020204" pitchFamily="34" charset="0"/>
                          <a:ea typeface="Times New Roman" panose="02020603050405020304" pitchFamily="18" charset="0"/>
                        </a:rPr>
                        <a:t> </a:t>
                      </a:r>
                      <a:endParaRPr lang="en-US" sz="9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900" b="1" dirty="0">
                          <a:effectLst/>
                          <a:latin typeface="Arial" panose="020B0604020202020204" pitchFamily="34" charset="0"/>
                          <a:ea typeface="Times New Roman" panose="02020603050405020304" pitchFamily="18" charset="0"/>
                        </a:rPr>
                        <a:t>3</a:t>
                      </a:r>
                      <a:endParaRPr lang="en-US" sz="9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900" b="1" dirty="0">
                          <a:effectLst/>
                          <a:latin typeface="Arial" panose="020B0604020202020204" pitchFamily="34" charset="0"/>
                          <a:ea typeface="Times New Roman" panose="02020603050405020304" pitchFamily="18" charset="0"/>
                        </a:rPr>
                        <a:t> </a:t>
                      </a:r>
                      <a:endParaRPr lang="en-US" sz="900" dirty="0">
                        <a:effectLst/>
                        <a:latin typeface="Times New Roman" panose="02020603050405020304" pitchFamily="18" charset="0"/>
                        <a:ea typeface="Times New Roman" panose="02020603050405020304" pitchFamily="18" charset="0"/>
                      </a:endParaRPr>
                    </a:p>
                  </a:txBody>
                  <a:tcPr marL="52496" marR="524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World Geography</a:t>
                      </a:r>
                      <a:endParaRPr lang="en-US" sz="1000" dirty="0">
                        <a:effectLst/>
                        <a:latin typeface="Times New Roman" panose="02020603050405020304" pitchFamily="18" charset="0"/>
                        <a:ea typeface="Times New Roman" panose="02020603050405020304" pitchFamily="18" charset="0"/>
                      </a:endParaRPr>
                    </a:p>
                  </a:txBody>
                  <a:tcPr marL="52496" marR="524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World History</a:t>
                      </a:r>
                      <a:endParaRPr lang="en-US" sz="1000" dirty="0">
                        <a:effectLst/>
                        <a:latin typeface="Times New Roman" panose="02020603050405020304" pitchFamily="18" charset="0"/>
                        <a:ea typeface="Times New Roman" panose="02020603050405020304" pitchFamily="18" charset="0"/>
                      </a:endParaRPr>
                    </a:p>
                  </a:txBody>
                  <a:tcPr marL="52496" marR="524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U.S. History</a:t>
                      </a:r>
                      <a:endParaRPr lang="en-US" sz="1000" dirty="0">
                        <a:effectLst/>
                        <a:latin typeface="Times New Roman" panose="02020603050405020304" pitchFamily="18" charset="0"/>
                        <a:ea typeface="Times New Roman" panose="02020603050405020304" pitchFamily="18" charset="0"/>
                      </a:endParaRPr>
                    </a:p>
                  </a:txBody>
                  <a:tcPr marL="52496" marR="524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Government</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Economics</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txBody>
                  <a:tcPr marL="52496" marR="524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03326">
                <a:tc>
                  <a:txBody>
                    <a:bodyPr/>
                    <a:lstStyle/>
                    <a:p>
                      <a:pPr marL="0" marR="0">
                        <a:spcBef>
                          <a:spcPts val="0"/>
                        </a:spcBef>
                        <a:spcAft>
                          <a:spcPts val="0"/>
                        </a:spcAft>
                      </a:pPr>
                      <a:r>
                        <a:rPr lang="en-US" sz="900" b="1" dirty="0">
                          <a:effectLst/>
                          <a:latin typeface="Arial" panose="020B0604020202020204" pitchFamily="34" charset="0"/>
                          <a:ea typeface="Times New Roman" panose="02020603050405020304" pitchFamily="18" charset="0"/>
                        </a:rPr>
                        <a:t> </a:t>
                      </a:r>
                      <a:endParaRPr lang="en-US" sz="9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900" b="1" dirty="0">
                          <a:effectLst/>
                          <a:latin typeface="Arial" panose="020B0604020202020204" pitchFamily="34" charset="0"/>
                          <a:ea typeface="Times New Roman" panose="02020603050405020304" pitchFamily="18" charset="0"/>
                        </a:rPr>
                        <a:t>4</a:t>
                      </a:r>
                      <a:endParaRPr lang="en-US" sz="9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900" b="1" dirty="0">
                          <a:effectLst/>
                          <a:latin typeface="Arial" panose="020B0604020202020204" pitchFamily="34" charset="0"/>
                          <a:ea typeface="Times New Roman" panose="02020603050405020304" pitchFamily="18" charset="0"/>
                        </a:rPr>
                        <a:t> </a:t>
                      </a:r>
                      <a:endParaRPr lang="en-US" sz="900" dirty="0">
                        <a:effectLst/>
                        <a:latin typeface="Times New Roman" panose="02020603050405020304" pitchFamily="18" charset="0"/>
                        <a:ea typeface="Times New Roman" panose="02020603050405020304" pitchFamily="18" charset="0"/>
                      </a:endParaRPr>
                    </a:p>
                  </a:txBody>
                  <a:tcPr marL="52496" marR="524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Biology</a:t>
                      </a:r>
                      <a:endParaRPr lang="en-US" sz="1000" dirty="0">
                        <a:effectLst/>
                        <a:latin typeface="Times New Roman" panose="02020603050405020304" pitchFamily="18" charset="0"/>
                        <a:ea typeface="Times New Roman" panose="02020603050405020304" pitchFamily="18" charset="0"/>
                      </a:endParaRPr>
                    </a:p>
                  </a:txBody>
                  <a:tcPr marL="52496" marR="524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Chemistry</a:t>
                      </a:r>
                      <a:endParaRPr lang="en-US" sz="1000" dirty="0">
                        <a:effectLst/>
                        <a:latin typeface="Times New Roman" panose="02020603050405020304" pitchFamily="18" charset="0"/>
                        <a:ea typeface="Times New Roman" panose="02020603050405020304" pitchFamily="18" charset="0"/>
                      </a:endParaRPr>
                    </a:p>
                  </a:txBody>
                  <a:tcPr marL="52496" marR="524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Physics</a:t>
                      </a:r>
                      <a:endParaRPr lang="en-US" sz="1000" dirty="0">
                        <a:effectLst/>
                        <a:latin typeface="Times New Roman" panose="02020603050405020304" pitchFamily="18" charset="0"/>
                        <a:ea typeface="Times New Roman" panose="02020603050405020304" pitchFamily="18" charset="0"/>
                      </a:endParaRPr>
                    </a:p>
                  </a:txBody>
                  <a:tcPr marL="52496" marR="524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4</a:t>
                      </a:r>
                      <a:r>
                        <a:rPr lang="en-US" sz="1000" baseline="30000" dirty="0">
                          <a:effectLst/>
                          <a:latin typeface="Arial" panose="020B0604020202020204" pitchFamily="34" charset="0"/>
                          <a:ea typeface="Times New Roman" panose="02020603050405020304" pitchFamily="18" charset="0"/>
                        </a:rPr>
                        <a:t>th</a:t>
                      </a:r>
                      <a:r>
                        <a:rPr lang="en-US" sz="1000" dirty="0">
                          <a:effectLst/>
                          <a:latin typeface="Arial" panose="020B0604020202020204" pitchFamily="34" charset="0"/>
                          <a:ea typeface="Times New Roman" panose="02020603050405020304" pitchFamily="18" charset="0"/>
                        </a:rPr>
                        <a:t> Science </a:t>
                      </a:r>
                      <a:endParaRPr lang="en-US" sz="1000" dirty="0">
                        <a:effectLst/>
                        <a:latin typeface="Times New Roman" panose="02020603050405020304" pitchFamily="18" charset="0"/>
                        <a:ea typeface="Times New Roman" panose="02020603050405020304" pitchFamily="18" charset="0"/>
                      </a:endParaRPr>
                    </a:p>
                  </a:txBody>
                  <a:tcPr marL="52496" marR="524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27027">
                <a:tc>
                  <a:txBody>
                    <a:bodyPr/>
                    <a:lstStyle/>
                    <a:p>
                      <a:pPr marL="0" marR="0">
                        <a:spcBef>
                          <a:spcPts val="0"/>
                        </a:spcBef>
                        <a:spcAft>
                          <a:spcPts val="0"/>
                        </a:spcAft>
                      </a:pPr>
                      <a:r>
                        <a:rPr lang="en-US" sz="900" b="1" dirty="0">
                          <a:effectLst/>
                          <a:latin typeface="Arial" panose="020B0604020202020204" pitchFamily="34" charset="0"/>
                          <a:ea typeface="Times New Roman" panose="02020603050405020304" pitchFamily="18" charset="0"/>
                        </a:rPr>
                        <a:t> </a:t>
                      </a:r>
                      <a:endParaRPr lang="en-US" sz="9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900" b="1" dirty="0">
                          <a:effectLst/>
                          <a:latin typeface="Arial" panose="020B0604020202020204" pitchFamily="34" charset="0"/>
                          <a:ea typeface="Times New Roman" panose="02020603050405020304" pitchFamily="18" charset="0"/>
                        </a:rPr>
                        <a:t> </a:t>
                      </a:r>
                      <a:endParaRPr lang="en-US" sz="9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900" b="1" dirty="0">
                          <a:effectLst/>
                          <a:latin typeface="Arial" panose="020B0604020202020204" pitchFamily="34" charset="0"/>
                          <a:ea typeface="Times New Roman" panose="02020603050405020304" pitchFamily="18" charset="0"/>
                        </a:rPr>
                        <a:t>5</a:t>
                      </a:r>
                      <a:endParaRPr lang="en-US" sz="9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900" b="1" dirty="0">
                          <a:effectLst/>
                          <a:latin typeface="Arial" panose="020B0604020202020204" pitchFamily="34" charset="0"/>
                          <a:ea typeface="Times New Roman" panose="02020603050405020304" pitchFamily="18" charset="0"/>
                        </a:rPr>
                        <a:t> </a:t>
                      </a:r>
                      <a:endParaRPr lang="en-US" sz="900" dirty="0">
                        <a:effectLst/>
                        <a:latin typeface="Times New Roman" panose="02020603050405020304" pitchFamily="18" charset="0"/>
                        <a:ea typeface="Times New Roman" panose="02020603050405020304" pitchFamily="18" charset="0"/>
                      </a:endParaRPr>
                    </a:p>
                  </a:txBody>
                  <a:tcPr marL="52496" marR="524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Algebra 1</a:t>
                      </a:r>
                      <a:endParaRPr lang="en-US" sz="1000" dirty="0">
                        <a:effectLst/>
                        <a:latin typeface="Times New Roman" panose="02020603050405020304" pitchFamily="18" charset="0"/>
                        <a:ea typeface="Times New Roman" panose="02020603050405020304" pitchFamily="18" charset="0"/>
                      </a:endParaRPr>
                    </a:p>
                  </a:txBody>
                  <a:tcPr marL="52496" marR="524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Algebra 2</a:t>
                      </a:r>
                      <a:endParaRPr lang="en-US" sz="1000" dirty="0">
                        <a:effectLst/>
                        <a:latin typeface="Times New Roman" panose="02020603050405020304" pitchFamily="18" charset="0"/>
                        <a:ea typeface="Times New Roman" panose="02020603050405020304" pitchFamily="18" charset="0"/>
                      </a:endParaRPr>
                    </a:p>
                  </a:txBody>
                  <a:tcPr marL="52496" marR="524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Geometry</a:t>
                      </a:r>
                      <a:endParaRPr lang="en-US" sz="1000" dirty="0">
                        <a:effectLst/>
                        <a:latin typeface="Times New Roman" panose="02020603050405020304" pitchFamily="18" charset="0"/>
                        <a:ea typeface="Times New Roman" panose="02020603050405020304" pitchFamily="18" charset="0"/>
                      </a:endParaRPr>
                    </a:p>
                  </a:txBody>
                  <a:tcPr marL="52496" marR="524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tabLst>
                          <a:tab pos="200025" algn="l"/>
                        </a:tabLst>
                      </a:pPr>
                      <a:r>
                        <a:rPr lang="en-US" sz="1000" dirty="0">
                          <a:effectLst/>
                          <a:latin typeface="Arial" panose="020B0604020202020204" pitchFamily="34" charset="0"/>
                          <a:ea typeface="Times New Roman" panose="02020603050405020304" pitchFamily="18" charset="0"/>
                        </a:rPr>
                        <a:t>Precalculus or Advanced Quantative Reasoning</a:t>
                      </a:r>
                      <a:endParaRPr lang="en-US" sz="1000" dirty="0">
                        <a:effectLst/>
                        <a:latin typeface="Times New Roman" panose="02020603050405020304" pitchFamily="18" charset="0"/>
                        <a:ea typeface="Times New Roman" panose="02020603050405020304" pitchFamily="18" charset="0"/>
                      </a:endParaRPr>
                    </a:p>
                  </a:txBody>
                  <a:tcPr marL="52496" marR="524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32085">
                <a:tc>
                  <a:txBody>
                    <a:bodyPr/>
                    <a:lstStyle/>
                    <a:p>
                      <a:pPr marL="0" marR="0">
                        <a:spcBef>
                          <a:spcPts val="0"/>
                        </a:spcBef>
                        <a:spcAft>
                          <a:spcPts val="0"/>
                        </a:spcAft>
                      </a:pPr>
                      <a:r>
                        <a:rPr lang="en-US" sz="900" b="1" dirty="0">
                          <a:effectLst/>
                          <a:latin typeface="Arial" panose="020B0604020202020204" pitchFamily="34" charset="0"/>
                          <a:ea typeface="Times New Roman" panose="02020603050405020304" pitchFamily="18" charset="0"/>
                        </a:rPr>
                        <a:t> </a:t>
                      </a:r>
                      <a:endParaRPr lang="en-US" sz="9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900" b="1" dirty="0">
                          <a:effectLst/>
                          <a:latin typeface="Arial" panose="020B0604020202020204" pitchFamily="34" charset="0"/>
                          <a:ea typeface="Times New Roman" panose="02020603050405020304" pitchFamily="18" charset="0"/>
                        </a:rPr>
                        <a:t>6</a:t>
                      </a:r>
                      <a:endParaRPr lang="en-US" sz="9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900" b="1" dirty="0">
                          <a:effectLst/>
                          <a:latin typeface="Arial" panose="020B0604020202020204" pitchFamily="34" charset="0"/>
                          <a:ea typeface="Times New Roman" panose="02020603050405020304" pitchFamily="18" charset="0"/>
                        </a:rPr>
                        <a:t> </a:t>
                      </a:r>
                      <a:endParaRPr lang="en-US" sz="900" dirty="0">
                        <a:effectLst/>
                        <a:latin typeface="Times New Roman" panose="02020603050405020304" pitchFamily="18" charset="0"/>
                        <a:ea typeface="Times New Roman" panose="02020603050405020304" pitchFamily="18" charset="0"/>
                      </a:endParaRPr>
                    </a:p>
                  </a:txBody>
                  <a:tcPr marL="52496" marR="524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Principles of Business, Marketing and Finance</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or Endorsement 1</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txBody>
                  <a:tcPr marL="52496" marR="524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Business Information Management,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Computer Science PDP or Endorsement 2</a:t>
                      </a:r>
                      <a:endParaRPr lang="en-US" sz="1000" dirty="0">
                        <a:effectLst/>
                        <a:latin typeface="Times New Roman" panose="02020603050405020304" pitchFamily="18" charset="0"/>
                        <a:ea typeface="Times New Roman" panose="02020603050405020304" pitchFamily="18" charset="0"/>
                      </a:endParaRPr>
                    </a:p>
                  </a:txBody>
                  <a:tcPr marL="52496" marR="524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Elective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or</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Endorsement 3</a:t>
                      </a:r>
                      <a:endParaRPr lang="en-US" sz="1000" dirty="0">
                        <a:effectLst/>
                        <a:latin typeface="Times New Roman" panose="02020603050405020304" pitchFamily="18" charset="0"/>
                        <a:ea typeface="Times New Roman" panose="02020603050405020304" pitchFamily="18" charset="0"/>
                      </a:endParaRPr>
                    </a:p>
                  </a:txBody>
                  <a:tcPr marL="52496" marR="524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Elective</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or</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Endorsement 4 </a:t>
                      </a:r>
                      <a:endParaRPr lang="en-US" sz="1000" dirty="0">
                        <a:effectLst/>
                        <a:latin typeface="Times New Roman" panose="02020603050405020304" pitchFamily="18" charset="0"/>
                        <a:ea typeface="Times New Roman" panose="02020603050405020304" pitchFamily="18" charset="0"/>
                      </a:endParaRPr>
                    </a:p>
                  </a:txBody>
                  <a:tcPr marL="52496" marR="524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27027">
                <a:tc>
                  <a:txBody>
                    <a:bodyPr/>
                    <a:lstStyle/>
                    <a:p>
                      <a:pPr marL="0" marR="0">
                        <a:spcBef>
                          <a:spcPts val="0"/>
                        </a:spcBef>
                        <a:spcAft>
                          <a:spcPts val="0"/>
                        </a:spcAft>
                      </a:pPr>
                      <a:r>
                        <a:rPr lang="en-US" sz="900" b="1" dirty="0">
                          <a:effectLst/>
                          <a:latin typeface="Arial" panose="020B0604020202020204" pitchFamily="34" charset="0"/>
                          <a:ea typeface="Times New Roman" panose="02020603050405020304" pitchFamily="18" charset="0"/>
                        </a:rPr>
                        <a:t> </a:t>
                      </a:r>
                      <a:endParaRPr lang="en-US" sz="9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900" b="1" dirty="0">
                          <a:effectLst/>
                          <a:latin typeface="Arial" panose="020B0604020202020204" pitchFamily="34" charset="0"/>
                          <a:ea typeface="Times New Roman" panose="02020603050405020304" pitchFamily="18" charset="0"/>
                        </a:rPr>
                        <a:t>7</a:t>
                      </a:r>
                      <a:endParaRPr lang="en-US" sz="9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900" b="1" dirty="0">
                          <a:effectLst/>
                          <a:latin typeface="Arial" panose="020B0604020202020204" pitchFamily="34" charset="0"/>
                          <a:ea typeface="Times New Roman" panose="02020603050405020304" pitchFamily="18" charset="0"/>
                        </a:rPr>
                        <a:t> </a:t>
                      </a:r>
                      <a:endParaRPr lang="en-US" sz="900" dirty="0">
                        <a:effectLst/>
                        <a:latin typeface="Times New Roman" panose="02020603050405020304" pitchFamily="18" charset="0"/>
                        <a:ea typeface="Times New Roman" panose="02020603050405020304" pitchFamily="18" charset="0"/>
                      </a:endParaRPr>
                    </a:p>
                  </a:txBody>
                  <a:tcPr marL="52496" marR="524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P.E. or equivalent</a:t>
                      </a:r>
                      <a:endParaRPr lang="en-US" sz="1000" dirty="0">
                        <a:effectLst/>
                        <a:latin typeface="Times New Roman" panose="02020603050405020304" pitchFamily="18" charset="0"/>
                        <a:ea typeface="Times New Roman" panose="02020603050405020304" pitchFamily="18" charset="0"/>
                      </a:endParaRPr>
                    </a:p>
                  </a:txBody>
                  <a:tcPr marL="52496" marR="524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Elective*</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Health online before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graduation</a:t>
                      </a:r>
                      <a:endParaRPr lang="en-US" sz="1000" dirty="0">
                        <a:effectLst/>
                        <a:latin typeface="Times New Roman" panose="02020603050405020304" pitchFamily="18" charset="0"/>
                        <a:ea typeface="Times New Roman" panose="02020603050405020304" pitchFamily="18" charset="0"/>
                      </a:endParaRPr>
                    </a:p>
                  </a:txBody>
                  <a:tcPr marL="52496" marR="524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Elective</a:t>
                      </a:r>
                      <a:endParaRPr lang="en-US" sz="1000" dirty="0">
                        <a:effectLst/>
                        <a:latin typeface="Times New Roman" panose="02020603050405020304" pitchFamily="18" charset="0"/>
                        <a:ea typeface="Times New Roman" panose="02020603050405020304" pitchFamily="18" charset="0"/>
                      </a:endParaRPr>
                    </a:p>
                  </a:txBody>
                  <a:tcPr marL="52496" marR="524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Elective</a:t>
                      </a:r>
                      <a:endParaRPr lang="en-US" sz="1000" dirty="0">
                        <a:effectLst/>
                        <a:latin typeface="Times New Roman" panose="02020603050405020304" pitchFamily="18" charset="0"/>
                        <a:ea typeface="Times New Roman" panose="02020603050405020304" pitchFamily="18" charset="0"/>
                      </a:endParaRPr>
                    </a:p>
                  </a:txBody>
                  <a:tcPr marL="52496" marR="524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03326">
                <a:tc>
                  <a:txBody>
                    <a:bodyPr/>
                    <a:lstStyle/>
                    <a:p>
                      <a:pPr marL="0" marR="0">
                        <a:spcBef>
                          <a:spcPts val="0"/>
                        </a:spcBef>
                        <a:spcAft>
                          <a:spcPts val="0"/>
                        </a:spcAft>
                      </a:pPr>
                      <a:r>
                        <a:rPr lang="en-US" sz="900" b="1" dirty="0">
                          <a:effectLst/>
                          <a:latin typeface="Arial" panose="020B0604020202020204" pitchFamily="34" charset="0"/>
                          <a:ea typeface="Times New Roman" panose="02020603050405020304" pitchFamily="18" charset="0"/>
                        </a:rPr>
                        <a:t> </a:t>
                      </a:r>
                      <a:endParaRPr lang="en-US" sz="9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900" b="1" dirty="0">
                          <a:effectLst/>
                          <a:latin typeface="Arial" panose="020B0604020202020204" pitchFamily="34" charset="0"/>
                          <a:ea typeface="Times New Roman" panose="02020603050405020304" pitchFamily="18" charset="0"/>
                        </a:rPr>
                        <a:t>8</a:t>
                      </a:r>
                      <a:endParaRPr lang="en-US" sz="9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900" b="1" dirty="0">
                          <a:effectLst/>
                          <a:latin typeface="Arial" panose="020B0604020202020204" pitchFamily="34" charset="0"/>
                          <a:ea typeface="Times New Roman" panose="02020603050405020304" pitchFamily="18" charset="0"/>
                        </a:rPr>
                        <a:t> </a:t>
                      </a:r>
                      <a:endParaRPr lang="en-US" sz="900" dirty="0">
                        <a:effectLst/>
                        <a:latin typeface="Times New Roman" panose="02020603050405020304" pitchFamily="18" charset="0"/>
                        <a:ea typeface="Times New Roman" panose="02020603050405020304" pitchFamily="18" charset="0"/>
                      </a:endParaRPr>
                    </a:p>
                  </a:txBody>
                  <a:tcPr marL="52496" marR="524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Elective or Fine Art</a:t>
                      </a:r>
                      <a:endParaRPr lang="en-US" sz="1000" dirty="0">
                        <a:effectLst/>
                        <a:latin typeface="Times New Roman" panose="02020603050405020304" pitchFamily="18" charset="0"/>
                        <a:ea typeface="Times New Roman" panose="02020603050405020304" pitchFamily="18" charset="0"/>
                      </a:endParaRPr>
                    </a:p>
                  </a:txBody>
                  <a:tcPr marL="52496" marR="524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Fine Art or Elective</a:t>
                      </a:r>
                      <a:endParaRPr lang="en-US" sz="1000" dirty="0">
                        <a:effectLst/>
                        <a:latin typeface="Times New Roman" panose="02020603050405020304" pitchFamily="18" charset="0"/>
                        <a:ea typeface="Times New Roman" panose="02020603050405020304" pitchFamily="18" charset="0"/>
                      </a:endParaRPr>
                    </a:p>
                  </a:txBody>
                  <a:tcPr marL="52496" marR="524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Elective</a:t>
                      </a:r>
                      <a:endParaRPr lang="en-US" sz="1000" dirty="0">
                        <a:effectLst/>
                        <a:latin typeface="Times New Roman" panose="02020603050405020304" pitchFamily="18" charset="0"/>
                        <a:ea typeface="Times New Roman" panose="02020603050405020304" pitchFamily="18" charset="0"/>
                      </a:endParaRPr>
                    </a:p>
                  </a:txBody>
                  <a:tcPr marL="52496" marR="524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Elective</a:t>
                      </a:r>
                      <a:endParaRPr lang="en-US" sz="1000" dirty="0">
                        <a:effectLst/>
                        <a:latin typeface="Times New Roman" panose="02020603050405020304" pitchFamily="18" charset="0"/>
                        <a:ea typeface="Times New Roman" panose="02020603050405020304" pitchFamily="18" charset="0"/>
                      </a:endParaRPr>
                    </a:p>
                  </a:txBody>
                  <a:tcPr marL="52496" marR="524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81844687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30243" y="416637"/>
            <a:ext cx="8814850" cy="759020"/>
          </a:xfrm>
        </p:spPr>
        <p:txBody>
          <a:bodyPr>
            <a:normAutofit/>
          </a:bodyPr>
          <a:lstStyle/>
          <a:p>
            <a:pPr marL="0" marR="0" algn="ctr">
              <a:spcBef>
                <a:spcPts val="0"/>
              </a:spcBef>
              <a:spcAft>
                <a:spcPts val="0"/>
              </a:spcAft>
            </a:pPr>
            <a:r>
              <a:rPr lang="en-US" sz="1500" b="1" dirty="0">
                <a:latin typeface="Arial" panose="020B0604020202020204" pitchFamily="34" charset="0"/>
                <a:ea typeface="Times New Roman" panose="02020603050405020304" pitchFamily="18" charset="0"/>
              </a:rPr>
              <a:t>GRADUATION PLAN</a:t>
            </a:r>
            <a:r>
              <a:rPr lang="en-US" sz="1500" dirty="0">
                <a:latin typeface="Times New Roman" panose="02020603050405020304" pitchFamily="18" charset="0"/>
                <a:ea typeface="Times New Roman" panose="02020603050405020304" pitchFamily="18" charset="0"/>
              </a:rPr>
              <a:t/>
            </a:r>
            <a:br>
              <a:rPr lang="en-US" sz="1500" dirty="0">
                <a:latin typeface="Times New Roman" panose="02020603050405020304" pitchFamily="18" charset="0"/>
                <a:ea typeface="Times New Roman" panose="02020603050405020304" pitchFamily="18" charset="0"/>
              </a:rPr>
            </a:br>
            <a:r>
              <a:rPr lang="en-US" sz="1500" b="1" dirty="0">
                <a:latin typeface="Arial" panose="020B0604020202020204" pitchFamily="34" charset="0"/>
                <a:ea typeface="Times New Roman" panose="02020603050405020304" pitchFamily="18" charset="0"/>
              </a:rPr>
              <a:t>For the DISTINGUISHED LEVEL OF </a:t>
            </a:r>
            <a:r>
              <a:rPr lang="en-US" sz="1500" b="1" dirty="0" smtClean="0">
                <a:latin typeface="Arial" panose="020B0604020202020204" pitchFamily="34" charset="0"/>
                <a:ea typeface="Times New Roman" panose="02020603050405020304" pitchFamily="18" charset="0"/>
              </a:rPr>
              <a:t>ACHIEVEMENT</a:t>
            </a:r>
            <a:r>
              <a:rPr lang="en-US" sz="1500" dirty="0">
                <a:latin typeface="Times New Roman" panose="02020603050405020304" pitchFamily="18" charset="0"/>
                <a:ea typeface="Times New Roman" panose="02020603050405020304" pitchFamily="18" charset="0"/>
              </a:rPr>
              <a:t/>
            </a:r>
            <a:br>
              <a:rPr lang="en-US" sz="1500" dirty="0">
                <a:latin typeface="Times New Roman" panose="02020603050405020304" pitchFamily="18" charset="0"/>
                <a:ea typeface="Times New Roman" panose="02020603050405020304" pitchFamily="18" charset="0"/>
              </a:rPr>
            </a:br>
            <a:r>
              <a:rPr lang="en-US" sz="1500" b="1" dirty="0">
                <a:solidFill>
                  <a:srgbClr val="FFFF00"/>
                </a:solidFill>
                <a:latin typeface="Arial" panose="020B0604020202020204" pitchFamily="34" charset="0"/>
                <a:ea typeface="Times New Roman" panose="02020603050405020304" pitchFamily="18" charset="0"/>
              </a:rPr>
              <a:t>Public Service </a:t>
            </a:r>
            <a:r>
              <a:rPr lang="en-US" sz="1500" b="1" dirty="0">
                <a:latin typeface="Arial" panose="020B0604020202020204" pitchFamily="34" charset="0"/>
                <a:ea typeface="Times New Roman" panose="02020603050405020304" pitchFamily="18" charset="0"/>
              </a:rPr>
              <a:t>Endorsement</a:t>
            </a:r>
            <a:endParaRPr lang="en-US" sz="15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385536409"/>
              </p:ext>
            </p:extLst>
          </p:nvPr>
        </p:nvGraphicFramePr>
        <p:xfrm>
          <a:off x="3192292" y="1175657"/>
          <a:ext cx="6246423" cy="5478585"/>
        </p:xfrm>
        <a:graphic>
          <a:graphicData uri="http://schemas.openxmlformats.org/drawingml/2006/table">
            <a:tbl>
              <a:tblPr firstRow="1" firstCol="1" lastRow="1" lastCol="1" bandRow="1" bandCol="1"/>
              <a:tblGrid>
                <a:gridCol w="276090"/>
                <a:gridCol w="1633574"/>
                <a:gridCol w="1351281"/>
                <a:gridCol w="1492739"/>
                <a:gridCol w="1492739"/>
              </a:tblGrid>
              <a:tr h="334751">
                <a:tc>
                  <a:txBody>
                    <a:bodyPr/>
                    <a:lstStyle/>
                    <a:p>
                      <a:pPr marL="0" marR="0">
                        <a:spcBef>
                          <a:spcPts val="0"/>
                        </a:spcBef>
                        <a:spcAft>
                          <a:spcPts val="0"/>
                        </a:spcAft>
                      </a:pPr>
                      <a:r>
                        <a:rPr lang="en-US" sz="600" dirty="0">
                          <a:effectLst/>
                          <a:latin typeface="Times New Roman" panose="02020603050405020304" pitchFamily="18" charset="0"/>
                          <a:ea typeface="Times New Roman" panose="02020603050405020304" pitchFamily="18" charset="0"/>
                        </a:rPr>
                        <a:t> </a:t>
                      </a:r>
                    </a:p>
                  </a:txBody>
                  <a:tcPr marL="35896" marR="358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Britannic Bold" panose="020B0903060703020204" pitchFamily="34" charset="0"/>
                          <a:ea typeface="Times New Roman" panose="02020603050405020304" pitchFamily="18" charset="0"/>
                        </a:rPr>
                        <a:t>9</a:t>
                      </a:r>
                      <a:r>
                        <a:rPr lang="en-US" sz="1000" baseline="30000" dirty="0">
                          <a:effectLst/>
                          <a:latin typeface="Britannic Bold" panose="020B0903060703020204" pitchFamily="34" charset="0"/>
                          <a:ea typeface="Times New Roman" panose="02020603050405020304" pitchFamily="18" charset="0"/>
                        </a:rPr>
                        <a:t>th</a:t>
                      </a:r>
                      <a:r>
                        <a:rPr lang="en-US" sz="1000" dirty="0">
                          <a:effectLst/>
                          <a:latin typeface="Britannic Bold" panose="020B0903060703020204" pitchFamily="34" charset="0"/>
                          <a:ea typeface="Times New Roman" panose="02020603050405020304" pitchFamily="18" charset="0"/>
                        </a:rPr>
                        <a:t> grade</a:t>
                      </a:r>
                      <a:endParaRPr lang="en-US" sz="1000" dirty="0">
                        <a:effectLst/>
                        <a:latin typeface="Times New Roman" panose="02020603050405020304" pitchFamily="18" charset="0"/>
                        <a:ea typeface="Times New Roman" panose="02020603050405020304" pitchFamily="18" charset="0"/>
                      </a:endParaRPr>
                    </a:p>
                  </a:txBody>
                  <a:tcPr marL="35896" marR="358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Britannic Bold" panose="020B0903060703020204" pitchFamily="34" charset="0"/>
                          <a:ea typeface="Times New Roman" panose="02020603050405020304" pitchFamily="18" charset="0"/>
                        </a:rPr>
                        <a:t>10</a:t>
                      </a:r>
                      <a:r>
                        <a:rPr lang="en-US" sz="1000" baseline="30000" dirty="0">
                          <a:effectLst/>
                          <a:latin typeface="Britannic Bold" panose="020B0903060703020204" pitchFamily="34" charset="0"/>
                          <a:ea typeface="Times New Roman" panose="02020603050405020304" pitchFamily="18" charset="0"/>
                        </a:rPr>
                        <a:t>th</a:t>
                      </a:r>
                      <a:r>
                        <a:rPr lang="en-US" sz="1000" dirty="0">
                          <a:effectLst/>
                          <a:latin typeface="Britannic Bold" panose="020B0903060703020204" pitchFamily="34" charset="0"/>
                          <a:ea typeface="Times New Roman" panose="02020603050405020304" pitchFamily="18" charset="0"/>
                        </a:rPr>
                        <a:t> grade</a:t>
                      </a:r>
                      <a:endParaRPr lang="en-US" sz="1000" dirty="0">
                        <a:effectLst/>
                        <a:latin typeface="Times New Roman" panose="02020603050405020304" pitchFamily="18" charset="0"/>
                        <a:ea typeface="Times New Roman" panose="02020603050405020304" pitchFamily="18" charset="0"/>
                      </a:endParaRPr>
                    </a:p>
                  </a:txBody>
                  <a:tcPr marL="35896" marR="358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Britannic Bold" panose="020B0903060703020204" pitchFamily="34" charset="0"/>
                          <a:ea typeface="Times New Roman" panose="02020603050405020304" pitchFamily="18" charset="0"/>
                        </a:rPr>
                        <a:t>11</a:t>
                      </a:r>
                      <a:r>
                        <a:rPr lang="en-US" sz="1000" baseline="30000" dirty="0">
                          <a:effectLst/>
                          <a:latin typeface="Britannic Bold" panose="020B0903060703020204" pitchFamily="34" charset="0"/>
                          <a:ea typeface="Times New Roman" panose="02020603050405020304" pitchFamily="18" charset="0"/>
                        </a:rPr>
                        <a:t>th</a:t>
                      </a:r>
                      <a:r>
                        <a:rPr lang="en-US" sz="1000" dirty="0">
                          <a:effectLst/>
                          <a:latin typeface="Britannic Bold" panose="020B0903060703020204" pitchFamily="34" charset="0"/>
                          <a:ea typeface="Times New Roman" panose="02020603050405020304" pitchFamily="18" charset="0"/>
                        </a:rPr>
                        <a:t> grade</a:t>
                      </a:r>
                      <a:endParaRPr lang="en-US" sz="1000" dirty="0">
                        <a:effectLst/>
                        <a:latin typeface="Times New Roman" panose="02020603050405020304" pitchFamily="18" charset="0"/>
                        <a:ea typeface="Times New Roman" panose="02020603050405020304" pitchFamily="18" charset="0"/>
                      </a:endParaRPr>
                    </a:p>
                  </a:txBody>
                  <a:tcPr marL="35896" marR="358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Britannic Bold" panose="020B0903060703020204" pitchFamily="34" charset="0"/>
                          <a:ea typeface="Times New Roman" panose="02020603050405020304" pitchFamily="18" charset="0"/>
                        </a:rPr>
                        <a:t>12</a:t>
                      </a:r>
                      <a:r>
                        <a:rPr lang="en-US" sz="1000" baseline="30000" dirty="0">
                          <a:effectLst/>
                          <a:latin typeface="Britannic Bold" panose="020B0903060703020204" pitchFamily="34" charset="0"/>
                          <a:ea typeface="Times New Roman" panose="02020603050405020304" pitchFamily="18" charset="0"/>
                        </a:rPr>
                        <a:t>th</a:t>
                      </a:r>
                      <a:r>
                        <a:rPr lang="en-US" sz="1000" dirty="0">
                          <a:effectLst/>
                          <a:latin typeface="Britannic Bold" panose="020B0903060703020204" pitchFamily="34" charset="0"/>
                          <a:ea typeface="Times New Roman" panose="02020603050405020304" pitchFamily="18" charset="0"/>
                        </a:rPr>
                        <a:t> grade</a:t>
                      </a:r>
                      <a:endParaRPr lang="en-US" sz="1000" dirty="0">
                        <a:effectLst/>
                        <a:latin typeface="Times New Roman" panose="02020603050405020304" pitchFamily="18" charset="0"/>
                        <a:ea typeface="Times New Roman" panose="02020603050405020304" pitchFamily="18" charset="0"/>
                      </a:endParaRPr>
                    </a:p>
                  </a:txBody>
                  <a:tcPr marL="35896" marR="358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0106">
                <a:tc>
                  <a:txBody>
                    <a:bodyPr/>
                    <a:lstStyle/>
                    <a:p>
                      <a:pPr marL="0" marR="0">
                        <a:spcBef>
                          <a:spcPts val="0"/>
                        </a:spcBef>
                        <a:spcAft>
                          <a:spcPts val="0"/>
                        </a:spcAft>
                      </a:pPr>
                      <a:r>
                        <a:rPr lang="en-US" sz="600" b="1" dirty="0">
                          <a:effectLst/>
                          <a:latin typeface="Arial" panose="020B0604020202020204" pitchFamily="34" charset="0"/>
                          <a:ea typeface="Times New Roman" panose="02020603050405020304" pitchFamily="18" charset="0"/>
                        </a:rPr>
                        <a:t> </a:t>
                      </a:r>
                      <a:endParaRPr lang="en-US" sz="6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600" b="1" dirty="0">
                          <a:effectLst/>
                          <a:latin typeface="Arial" panose="020B0604020202020204" pitchFamily="34" charset="0"/>
                          <a:ea typeface="Times New Roman" panose="02020603050405020304" pitchFamily="18" charset="0"/>
                        </a:rPr>
                        <a:t>1</a:t>
                      </a:r>
                      <a:endParaRPr lang="en-US" sz="6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600" b="1" dirty="0">
                          <a:effectLst/>
                          <a:latin typeface="Arial" panose="020B0604020202020204" pitchFamily="34" charset="0"/>
                          <a:ea typeface="Times New Roman" panose="02020603050405020304" pitchFamily="18" charset="0"/>
                        </a:rPr>
                        <a:t> </a:t>
                      </a:r>
                      <a:endParaRPr lang="en-US" sz="600" dirty="0">
                        <a:effectLst/>
                        <a:latin typeface="Times New Roman" panose="02020603050405020304" pitchFamily="18" charset="0"/>
                        <a:ea typeface="Times New Roman" panose="02020603050405020304" pitchFamily="18" charset="0"/>
                      </a:endParaRPr>
                    </a:p>
                  </a:txBody>
                  <a:tcPr marL="35896" marR="358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English 1</a:t>
                      </a:r>
                      <a:endParaRPr lang="en-US" sz="1000" dirty="0">
                        <a:effectLst/>
                        <a:latin typeface="Times New Roman" panose="02020603050405020304" pitchFamily="18" charset="0"/>
                        <a:ea typeface="Times New Roman" panose="02020603050405020304" pitchFamily="18" charset="0"/>
                      </a:endParaRPr>
                    </a:p>
                  </a:txBody>
                  <a:tcPr marL="35896" marR="358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English 2</a:t>
                      </a:r>
                      <a:endParaRPr lang="en-US" sz="1000" dirty="0">
                        <a:effectLst/>
                        <a:latin typeface="Times New Roman" panose="02020603050405020304" pitchFamily="18" charset="0"/>
                        <a:ea typeface="Times New Roman" panose="02020603050405020304" pitchFamily="18" charset="0"/>
                      </a:endParaRPr>
                    </a:p>
                  </a:txBody>
                  <a:tcPr marL="35896" marR="358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English 3</a:t>
                      </a:r>
                      <a:endParaRPr lang="en-US" sz="1000" dirty="0">
                        <a:effectLst/>
                        <a:latin typeface="Times New Roman" panose="02020603050405020304" pitchFamily="18" charset="0"/>
                        <a:ea typeface="Times New Roman" panose="02020603050405020304" pitchFamily="18" charset="0"/>
                      </a:endParaRPr>
                    </a:p>
                  </a:txBody>
                  <a:tcPr marL="35896" marR="358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English 4</a:t>
                      </a:r>
                      <a:endParaRPr lang="en-US" sz="1000" dirty="0">
                        <a:effectLst/>
                        <a:latin typeface="Times New Roman" panose="02020603050405020304" pitchFamily="18" charset="0"/>
                        <a:ea typeface="Times New Roman" panose="02020603050405020304" pitchFamily="18" charset="0"/>
                      </a:endParaRPr>
                    </a:p>
                  </a:txBody>
                  <a:tcPr marL="35896" marR="358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33475">
                <a:tc>
                  <a:txBody>
                    <a:bodyPr/>
                    <a:lstStyle/>
                    <a:p>
                      <a:pPr marL="0" marR="0">
                        <a:spcBef>
                          <a:spcPts val="0"/>
                        </a:spcBef>
                        <a:spcAft>
                          <a:spcPts val="0"/>
                        </a:spcAft>
                      </a:pPr>
                      <a:r>
                        <a:rPr lang="en-US" sz="600" b="1" dirty="0">
                          <a:effectLst/>
                          <a:latin typeface="Arial" panose="020B0604020202020204" pitchFamily="34" charset="0"/>
                          <a:ea typeface="Times New Roman" panose="02020603050405020304" pitchFamily="18" charset="0"/>
                        </a:rPr>
                        <a:t> </a:t>
                      </a:r>
                      <a:endParaRPr lang="en-US" sz="6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600" b="1" dirty="0">
                          <a:effectLst/>
                          <a:latin typeface="Arial" panose="020B0604020202020204" pitchFamily="34" charset="0"/>
                          <a:ea typeface="Times New Roman" panose="02020603050405020304" pitchFamily="18" charset="0"/>
                        </a:rPr>
                        <a:t>2</a:t>
                      </a:r>
                      <a:endParaRPr lang="en-US" sz="600" dirty="0">
                        <a:effectLst/>
                        <a:latin typeface="Times New Roman" panose="02020603050405020304" pitchFamily="18" charset="0"/>
                        <a:ea typeface="Times New Roman" panose="02020603050405020304" pitchFamily="18" charset="0"/>
                      </a:endParaRPr>
                    </a:p>
                  </a:txBody>
                  <a:tcPr marL="35896" marR="358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Language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Acquisition 1</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txBody>
                  <a:tcPr marL="35896" marR="358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Language Acquisition 2</a:t>
                      </a:r>
                      <a:endParaRPr lang="en-US" sz="1000" dirty="0">
                        <a:effectLst/>
                        <a:latin typeface="Times New Roman" panose="02020603050405020304" pitchFamily="18" charset="0"/>
                        <a:ea typeface="Times New Roman" panose="02020603050405020304" pitchFamily="18" charset="0"/>
                      </a:endParaRPr>
                    </a:p>
                  </a:txBody>
                  <a:tcPr marL="35896" marR="358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Elective</a:t>
                      </a:r>
                      <a:endParaRPr lang="en-US" sz="1000" dirty="0">
                        <a:effectLst/>
                        <a:latin typeface="Times New Roman" panose="02020603050405020304" pitchFamily="18" charset="0"/>
                        <a:ea typeface="Times New Roman" panose="02020603050405020304" pitchFamily="18" charset="0"/>
                      </a:endParaRPr>
                    </a:p>
                  </a:txBody>
                  <a:tcPr marL="35896" marR="358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Elective</a:t>
                      </a:r>
                      <a:endParaRPr lang="en-US" sz="1000" dirty="0">
                        <a:effectLst/>
                        <a:latin typeface="Times New Roman" panose="02020603050405020304" pitchFamily="18" charset="0"/>
                        <a:ea typeface="Times New Roman" panose="02020603050405020304" pitchFamily="18" charset="0"/>
                      </a:endParaRPr>
                    </a:p>
                  </a:txBody>
                  <a:tcPr marL="35896" marR="358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33475">
                <a:tc>
                  <a:txBody>
                    <a:bodyPr/>
                    <a:lstStyle/>
                    <a:p>
                      <a:pPr marL="0" marR="0">
                        <a:spcBef>
                          <a:spcPts val="0"/>
                        </a:spcBef>
                        <a:spcAft>
                          <a:spcPts val="0"/>
                        </a:spcAft>
                      </a:pPr>
                      <a:r>
                        <a:rPr lang="en-US" sz="600" b="1" dirty="0">
                          <a:effectLst/>
                          <a:latin typeface="Arial" panose="020B0604020202020204" pitchFamily="34" charset="0"/>
                          <a:ea typeface="Times New Roman" panose="02020603050405020304" pitchFamily="18" charset="0"/>
                        </a:rPr>
                        <a:t> </a:t>
                      </a:r>
                      <a:endParaRPr lang="en-US" sz="6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600" b="1" dirty="0">
                          <a:effectLst/>
                          <a:latin typeface="Arial" panose="020B0604020202020204" pitchFamily="34" charset="0"/>
                          <a:ea typeface="Times New Roman" panose="02020603050405020304" pitchFamily="18" charset="0"/>
                        </a:rPr>
                        <a:t>3</a:t>
                      </a:r>
                      <a:endParaRPr lang="en-US" sz="6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600" b="1" dirty="0">
                          <a:effectLst/>
                          <a:latin typeface="Arial" panose="020B0604020202020204" pitchFamily="34" charset="0"/>
                          <a:ea typeface="Times New Roman" panose="02020603050405020304" pitchFamily="18" charset="0"/>
                        </a:rPr>
                        <a:t> </a:t>
                      </a:r>
                      <a:endParaRPr lang="en-US" sz="600" dirty="0">
                        <a:effectLst/>
                        <a:latin typeface="Times New Roman" panose="02020603050405020304" pitchFamily="18" charset="0"/>
                        <a:ea typeface="Times New Roman" panose="02020603050405020304" pitchFamily="18" charset="0"/>
                      </a:endParaRPr>
                    </a:p>
                  </a:txBody>
                  <a:tcPr marL="35896" marR="358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World Geography</a:t>
                      </a:r>
                      <a:endParaRPr lang="en-US" sz="1000" dirty="0">
                        <a:effectLst/>
                        <a:latin typeface="Times New Roman" panose="02020603050405020304" pitchFamily="18" charset="0"/>
                        <a:ea typeface="Times New Roman" panose="02020603050405020304" pitchFamily="18" charset="0"/>
                      </a:endParaRPr>
                    </a:p>
                  </a:txBody>
                  <a:tcPr marL="35896" marR="358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World History</a:t>
                      </a:r>
                      <a:endParaRPr lang="en-US" sz="1000" dirty="0">
                        <a:effectLst/>
                        <a:latin typeface="Times New Roman" panose="02020603050405020304" pitchFamily="18" charset="0"/>
                        <a:ea typeface="Times New Roman" panose="02020603050405020304" pitchFamily="18" charset="0"/>
                      </a:endParaRPr>
                    </a:p>
                  </a:txBody>
                  <a:tcPr marL="35896" marR="358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U.S. History</a:t>
                      </a:r>
                      <a:endParaRPr lang="en-US" sz="1000" dirty="0">
                        <a:effectLst/>
                        <a:latin typeface="Times New Roman" panose="02020603050405020304" pitchFamily="18" charset="0"/>
                        <a:ea typeface="Times New Roman" panose="02020603050405020304" pitchFamily="18" charset="0"/>
                      </a:endParaRPr>
                    </a:p>
                  </a:txBody>
                  <a:tcPr marL="35896" marR="358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Government</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Economics</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txBody>
                  <a:tcPr marL="35896" marR="358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0106">
                <a:tc>
                  <a:txBody>
                    <a:bodyPr/>
                    <a:lstStyle/>
                    <a:p>
                      <a:pPr marL="0" marR="0">
                        <a:spcBef>
                          <a:spcPts val="0"/>
                        </a:spcBef>
                        <a:spcAft>
                          <a:spcPts val="0"/>
                        </a:spcAft>
                      </a:pPr>
                      <a:r>
                        <a:rPr lang="en-US" sz="600" b="1" dirty="0">
                          <a:effectLst/>
                          <a:latin typeface="Arial" panose="020B0604020202020204" pitchFamily="34" charset="0"/>
                          <a:ea typeface="Times New Roman" panose="02020603050405020304" pitchFamily="18" charset="0"/>
                        </a:rPr>
                        <a:t> </a:t>
                      </a:r>
                      <a:endParaRPr lang="en-US" sz="6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600" b="1" dirty="0">
                          <a:effectLst/>
                          <a:latin typeface="Arial" panose="020B0604020202020204" pitchFamily="34" charset="0"/>
                          <a:ea typeface="Times New Roman" panose="02020603050405020304" pitchFamily="18" charset="0"/>
                        </a:rPr>
                        <a:t>4</a:t>
                      </a:r>
                      <a:endParaRPr lang="en-US" sz="6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600" b="1" dirty="0">
                          <a:effectLst/>
                          <a:latin typeface="Arial" panose="020B0604020202020204" pitchFamily="34" charset="0"/>
                          <a:ea typeface="Times New Roman" panose="02020603050405020304" pitchFamily="18" charset="0"/>
                        </a:rPr>
                        <a:t> </a:t>
                      </a:r>
                      <a:endParaRPr lang="en-US" sz="600" dirty="0">
                        <a:effectLst/>
                        <a:latin typeface="Times New Roman" panose="02020603050405020304" pitchFamily="18" charset="0"/>
                        <a:ea typeface="Times New Roman" panose="02020603050405020304" pitchFamily="18" charset="0"/>
                      </a:endParaRPr>
                    </a:p>
                  </a:txBody>
                  <a:tcPr marL="35896" marR="358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Biology</a:t>
                      </a:r>
                      <a:endParaRPr lang="en-US" sz="1000" dirty="0">
                        <a:effectLst/>
                        <a:latin typeface="Times New Roman" panose="02020603050405020304" pitchFamily="18" charset="0"/>
                        <a:ea typeface="Times New Roman" panose="02020603050405020304" pitchFamily="18" charset="0"/>
                      </a:endParaRPr>
                    </a:p>
                  </a:txBody>
                  <a:tcPr marL="35896" marR="358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Chemistry</a:t>
                      </a:r>
                      <a:endParaRPr lang="en-US" sz="1000" dirty="0">
                        <a:effectLst/>
                        <a:latin typeface="Times New Roman" panose="02020603050405020304" pitchFamily="18" charset="0"/>
                        <a:ea typeface="Times New Roman" panose="02020603050405020304" pitchFamily="18" charset="0"/>
                      </a:endParaRPr>
                    </a:p>
                  </a:txBody>
                  <a:tcPr marL="35896" marR="358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Physics</a:t>
                      </a:r>
                      <a:endParaRPr lang="en-US" sz="1000" dirty="0">
                        <a:effectLst/>
                        <a:latin typeface="Times New Roman" panose="02020603050405020304" pitchFamily="18" charset="0"/>
                        <a:ea typeface="Times New Roman" panose="02020603050405020304" pitchFamily="18" charset="0"/>
                      </a:endParaRPr>
                    </a:p>
                  </a:txBody>
                  <a:tcPr marL="35896" marR="358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4</a:t>
                      </a:r>
                      <a:r>
                        <a:rPr lang="en-US" sz="1000" baseline="30000" dirty="0">
                          <a:effectLst/>
                          <a:latin typeface="Arial" panose="020B0604020202020204" pitchFamily="34" charset="0"/>
                          <a:ea typeface="Times New Roman" panose="02020603050405020304" pitchFamily="18" charset="0"/>
                        </a:rPr>
                        <a:t>th</a:t>
                      </a:r>
                      <a:r>
                        <a:rPr lang="en-US" sz="1000" dirty="0">
                          <a:effectLst/>
                          <a:latin typeface="Arial" panose="020B0604020202020204" pitchFamily="34" charset="0"/>
                          <a:ea typeface="Times New Roman" panose="02020603050405020304" pitchFamily="18" charset="0"/>
                        </a:rPr>
                        <a:t> Science </a:t>
                      </a:r>
                      <a:endParaRPr lang="en-US" sz="1000" dirty="0">
                        <a:effectLst/>
                        <a:latin typeface="Times New Roman" panose="02020603050405020304" pitchFamily="18" charset="0"/>
                        <a:ea typeface="Times New Roman" panose="02020603050405020304" pitchFamily="18" charset="0"/>
                      </a:endParaRPr>
                    </a:p>
                  </a:txBody>
                  <a:tcPr marL="35896" marR="358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66843">
                <a:tc>
                  <a:txBody>
                    <a:bodyPr/>
                    <a:lstStyle/>
                    <a:p>
                      <a:pPr marL="0" marR="0">
                        <a:spcBef>
                          <a:spcPts val="0"/>
                        </a:spcBef>
                        <a:spcAft>
                          <a:spcPts val="0"/>
                        </a:spcAft>
                      </a:pPr>
                      <a:r>
                        <a:rPr lang="en-US" sz="600" b="1" dirty="0">
                          <a:effectLst/>
                          <a:latin typeface="Arial" panose="020B0604020202020204" pitchFamily="34" charset="0"/>
                          <a:ea typeface="Times New Roman" panose="02020603050405020304" pitchFamily="18" charset="0"/>
                        </a:rPr>
                        <a:t> </a:t>
                      </a:r>
                      <a:endParaRPr lang="en-US" sz="6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600" b="1" dirty="0">
                          <a:effectLst/>
                          <a:latin typeface="Arial" panose="020B0604020202020204" pitchFamily="34" charset="0"/>
                          <a:ea typeface="Times New Roman" panose="02020603050405020304" pitchFamily="18" charset="0"/>
                        </a:rPr>
                        <a:t> </a:t>
                      </a:r>
                      <a:endParaRPr lang="en-US" sz="6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600" b="1" dirty="0">
                          <a:effectLst/>
                          <a:latin typeface="Arial" panose="020B0604020202020204" pitchFamily="34" charset="0"/>
                          <a:ea typeface="Times New Roman" panose="02020603050405020304" pitchFamily="18" charset="0"/>
                        </a:rPr>
                        <a:t>5</a:t>
                      </a:r>
                      <a:endParaRPr lang="en-US" sz="6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600" b="1" dirty="0">
                          <a:effectLst/>
                          <a:latin typeface="Arial" panose="020B0604020202020204" pitchFamily="34" charset="0"/>
                          <a:ea typeface="Times New Roman" panose="02020603050405020304" pitchFamily="18" charset="0"/>
                        </a:rPr>
                        <a:t> </a:t>
                      </a:r>
                      <a:endParaRPr lang="en-US" sz="600" dirty="0">
                        <a:effectLst/>
                        <a:latin typeface="Times New Roman" panose="02020603050405020304" pitchFamily="18" charset="0"/>
                        <a:ea typeface="Times New Roman" panose="02020603050405020304" pitchFamily="18" charset="0"/>
                      </a:endParaRPr>
                    </a:p>
                  </a:txBody>
                  <a:tcPr marL="35896" marR="358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Algebra 1</a:t>
                      </a:r>
                      <a:endParaRPr lang="en-US" sz="1000" dirty="0">
                        <a:effectLst/>
                        <a:latin typeface="Times New Roman" panose="02020603050405020304" pitchFamily="18" charset="0"/>
                        <a:ea typeface="Times New Roman" panose="02020603050405020304" pitchFamily="18" charset="0"/>
                      </a:endParaRPr>
                    </a:p>
                  </a:txBody>
                  <a:tcPr marL="35896" marR="358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Algebra 2</a:t>
                      </a:r>
                      <a:endParaRPr lang="en-US" sz="1000" dirty="0">
                        <a:effectLst/>
                        <a:latin typeface="Times New Roman" panose="02020603050405020304" pitchFamily="18" charset="0"/>
                        <a:ea typeface="Times New Roman" panose="02020603050405020304" pitchFamily="18" charset="0"/>
                      </a:endParaRPr>
                    </a:p>
                  </a:txBody>
                  <a:tcPr marL="35896" marR="358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Geometry</a:t>
                      </a:r>
                      <a:endParaRPr lang="en-US" sz="1000" dirty="0">
                        <a:effectLst/>
                        <a:latin typeface="Times New Roman" panose="02020603050405020304" pitchFamily="18" charset="0"/>
                        <a:ea typeface="Times New Roman" panose="02020603050405020304" pitchFamily="18" charset="0"/>
                      </a:endParaRPr>
                    </a:p>
                  </a:txBody>
                  <a:tcPr marL="35896" marR="358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tabLst>
                          <a:tab pos="200025" algn="l"/>
                        </a:tabLst>
                      </a:pPr>
                      <a:r>
                        <a:rPr lang="en-US" sz="1000" dirty="0">
                          <a:effectLst/>
                          <a:latin typeface="Arial" panose="020B0604020202020204" pitchFamily="34" charset="0"/>
                          <a:ea typeface="Times New Roman" panose="02020603050405020304" pitchFamily="18" charset="0"/>
                        </a:rPr>
                        <a:t>Precalculus or Advanced Quantative Reasoning</a:t>
                      </a:r>
                      <a:endParaRPr lang="en-US" sz="1000" dirty="0">
                        <a:effectLst/>
                        <a:latin typeface="Times New Roman" panose="02020603050405020304" pitchFamily="18" charset="0"/>
                        <a:ea typeface="Times New Roman" panose="02020603050405020304" pitchFamily="18" charset="0"/>
                      </a:endParaRPr>
                    </a:p>
                  </a:txBody>
                  <a:tcPr marL="35896" marR="358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33579">
                <a:tc>
                  <a:txBody>
                    <a:bodyPr/>
                    <a:lstStyle/>
                    <a:p>
                      <a:pPr marL="0" marR="0">
                        <a:spcBef>
                          <a:spcPts val="0"/>
                        </a:spcBef>
                        <a:spcAft>
                          <a:spcPts val="0"/>
                        </a:spcAft>
                      </a:pPr>
                      <a:r>
                        <a:rPr lang="en-US" sz="600" b="1" dirty="0">
                          <a:effectLst/>
                          <a:latin typeface="Arial" panose="020B0604020202020204" pitchFamily="34" charset="0"/>
                          <a:ea typeface="Times New Roman" panose="02020603050405020304" pitchFamily="18" charset="0"/>
                        </a:rPr>
                        <a:t> </a:t>
                      </a:r>
                      <a:endParaRPr lang="en-US" sz="6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600" b="1" dirty="0">
                          <a:effectLst/>
                          <a:latin typeface="Arial" panose="020B0604020202020204" pitchFamily="34" charset="0"/>
                          <a:ea typeface="Times New Roman" panose="02020603050405020304" pitchFamily="18" charset="0"/>
                        </a:rPr>
                        <a:t>6</a:t>
                      </a:r>
                      <a:endParaRPr lang="en-US" sz="6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600" b="1" dirty="0">
                          <a:effectLst/>
                          <a:latin typeface="Arial" panose="020B0604020202020204" pitchFamily="34" charset="0"/>
                          <a:ea typeface="Times New Roman" panose="02020603050405020304" pitchFamily="18" charset="0"/>
                        </a:rPr>
                        <a:t> </a:t>
                      </a:r>
                      <a:endParaRPr lang="en-US" sz="600" dirty="0">
                        <a:effectLst/>
                        <a:latin typeface="Times New Roman" panose="02020603050405020304" pitchFamily="18" charset="0"/>
                        <a:ea typeface="Times New Roman" panose="02020603050405020304" pitchFamily="18" charset="0"/>
                      </a:endParaRPr>
                    </a:p>
                  </a:txBody>
                  <a:tcPr marL="35896" marR="358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Principles of Business, Marketing and Finance</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txBody>
                  <a:tcPr marL="35896" marR="358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Business Information Management,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Computer Science PDP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txBody>
                  <a:tcPr marL="35896" marR="358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Elective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txBody>
                  <a:tcPr marL="35896" marR="358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Elective</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txBody>
                  <a:tcPr marL="35896" marR="358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66843">
                <a:tc>
                  <a:txBody>
                    <a:bodyPr/>
                    <a:lstStyle/>
                    <a:p>
                      <a:pPr marL="0" marR="0">
                        <a:spcBef>
                          <a:spcPts val="0"/>
                        </a:spcBef>
                        <a:spcAft>
                          <a:spcPts val="0"/>
                        </a:spcAft>
                      </a:pPr>
                      <a:r>
                        <a:rPr lang="en-US" sz="600" b="1" dirty="0">
                          <a:effectLst/>
                          <a:latin typeface="Arial" panose="020B0604020202020204" pitchFamily="34" charset="0"/>
                          <a:ea typeface="Times New Roman" panose="02020603050405020304" pitchFamily="18" charset="0"/>
                        </a:rPr>
                        <a:t> </a:t>
                      </a:r>
                      <a:endParaRPr lang="en-US" sz="6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600" b="1" dirty="0">
                          <a:effectLst/>
                          <a:latin typeface="Arial" panose="020B0604020202020204" pitchFamily="34" charset="0"/>
                          <a:ea typeface="Times New Roman" panose="02020603050405020304" pitchFamily="18" charset="0"/>
                        </a:rPr>
                        <a:t>7</a:t>
                      </a:r>
                      <a:endParaRPr lang="en-US" sz="6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600" b="1" dirty="0">
                          <a:effectLst/>
                          <a:latin typeface="Arial" panose="020B0604020202020204" pitchFamily="34" charset="0"/>
                          <a:ea typeface="Times New Roman" panose="02020603050405020304" pitchFamily="18" charset="0"/>
                        </a:rPr>
                        <a:t> </a:t>
                      </a:r>
                      <a:endParaRPr lang="en-US" sz="600" dirty="0">
                        <a:effectLst/>
                        <a:latin typeface="Times New Roman" panose="02020603050405020304" pitchFamily="18" charset="0"/>
                        <a:ea typeface="Times New Roman" panose="02020603050405020304" pitchFamily="18" charset="0"/>
                      </a:endParaRPr>
                    </a:p>
                  </a:txBody>
                  <a:tcPr marL="35896" marR="358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NJROTC 1</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txBody>
                  <a:tcPr marL="35896" marR="358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NJROTC 2</a:t>
                      </a:r>
                      <a:endParaRPr lang="en-US" sz="1000" dirty="0">
                        <a:effectLst/>
                        <a:latin typeface="Times New Roman" panose="02020603050405020304" pitchFamily="18" charset="0"/>
                        <a:ea typeface="Times New Roman" panose="02020603050405020304" pitchFamily="18" charset="0"/>
                      </a:endParaRPr>
                    </a:p>
                  </a:txBody>
                  <a:tcPr marL="35896" marR="358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NJROTC 3</a:t>
                      </a:r>
                      <a:endParaRPr lang="en-US" sz="1000" dirty="0">
                        <a:effectLst/>
                        <a:latin typeface="Times New Roman" panose="02020603050405020304" pitchFamily="18" charset="0"/>
                        <a:ea typeface="Times New Roman" panose="02020603050405020304" pitchFamily="18" charset="0"/>
                      </a:endParaRPr>
                    </a:p>
                  </a:txBody>
                  <a:tcPr marL="35896" marR="358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NJROTC 4</a:t>
                      </a:r>
                      <a:endParaRPr lang="en-US" sz="1000" dirty="0">
                        <a:effectLst/>
                        <a:latin typeface="Times New Roman" panose="02020603050405020304" pitchFamily="18" charset="0"/>
                        <a:ea typeface="Times New Roman" panose="02020603050405020304" pitchFamily="18" charset="0"/>
                      </a:endParaRPr>
                    </a:p>
                  </a:txBody>
                  <a:tcPr marL="35896" marR="358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85950">
                <a:tc>
                  <a:txBody>
                    <a:bodyPr/>
                    <a:lstStyle/>
                    <a:p>
                      <a:pPr marL="0" marR="0">
                        <a:spcBef>
                          <a:spcPts val="0"/>
                        </a:spcBef>
                        <a:spcAft>
                          <a:spcPts val="0"/>
                        </a:spcAft>
                      </a:pPr>
                      <a:r>
                        <a:rPr lang="en-US" sz="600" b="1" dirty="0">
                          <a:effectLst/>
                          <a:latin typeface="Arial" panose="020B0604020202020204" pitchFamily="34" charset="0"/>
                          <a:ea typeface="Times New Roman" panose="02020603050405020304" pitchFamily="18" charset="0"/>
                        </a:rPr>
                        <a:t> </a:t>
                      </a:r>
                      <a:endParaRPr lang="en-US" sz="6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600" b="1" dirty="0">
                          <a:effectLst/>
                          <a:latin typeface="Arial" panose="020B0604020202020204" pitchFamily="34" charset="0"/>
                          <a:ea typeface="Times New Roman" panose="02020603050405020304" pitchFamily="18" charset="0"/>
                        </a:rPr>
                        <a:t>8</a:t>
                      </a:r>
                      <a:endParaRPr lang="en-US" sz="6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600" b="1" dirty="0">
                          <a:effectLst/>
                          <a:latin typeface="Arial" panose="020B0604020202020204" pitchFamily="34" charset="0"/>
                          <a:ea typeface="Times New Roman" panose="02020603050405020304" pitchFamily="18" charset="0"/>
                        </a:rPr>
                        <a:t> </a:t>
                      </a:r>
                      <a:endParaRPr lang="en-US" sz="600" dirty="0">
                        <a:effectLst/>
                        <a:latin typeface="Times New Roman" panose="02020603050405020304" pitchFamily="18" charset="0"/>
                        <a:ea typeface="Times New Roman" panose="02020603050405020304" pitchFamily="18" charset="0"/>
                      </a:endParaRPr>
                    </a:p>
                  </a:txBody>
                  <a:tcPr marL="35896" marR="358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Elective or Fine Art</a:t>
                      </a:r>
                      <a:endParaRPr lang="en-US" sz="1000" dirty="0">
                        <a:effectLst/>
                        <a:latin typeface="Times New Roman" panose="02020603050405020304" pitchFamily="18" charset="0"/>
                        <a:ea typeface="Times New Roman" panose="02020603050405020304" pitchFamily="18" charset="0"/>
                      </a:endParaRPr>
                    </a:p>
                  </a:txBody>
                  <a:tcPr marL="35896" marR="358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Fine Art or Elective</a:t>
                      </a:r>
                      <a:endParaRPr lang="en-US" sz="1000" dirty="0">
                        <a:effectLst/>
                        <a:latin typeface="Times New Roman" panose="02020603050405020304" pitchFamily="18" charset="0"/>
                        <a:ea typeface="Times New Roman" panose="02020603050405020304" pitchFamily="18" charset="0"/>
                      </a:endParaRPr>
                    </a:p>
                  </a:txBody>
                  <a:tcPr marL="35896" marR="358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Elective*</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Health online before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Graduation</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txBody>
                  <a:tcPr marL="35896" marR="358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Elective</a:t>
                      </a:r>
                      <a:endParaRPr lang="en-US" sz="1000" dirty="0">
                        <a:effectLst/>
                        <a:latin typeface="Times New Roman" panose="02020603050405020304" pitchFamily="18" charset="0"/>
                        <a:ea typeface="Times New Roman" panose="02020603050405020304" pitchFamily="18" charset="0"/>
                      </a:endParaRPr>
                    </a:p>
                  </a:txBody>
                  <a:tcPr marL="35896" marR="358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3" name="TextBox 2"/>
          <p:cNvSpPr txBox="1"/>
          <p:nvPr/>
        </p:nvSpPr>
        <p:spPr>
          <a:xfrm>
            <a:off x="0" y="2351314"/>
            <a:ext cx="3278462" cy="2031325"/>
          </a:xfrm>
          <a:prstGeom prst="rect">
            <a:avLst/>
          </a:prstGeom>
          <a:noFill/>
        </p:spPr>
        <p:txBody>
          <a:bodyPr wrap="none" rtlCol="0">
            <a:spAutoFit/>
          </a:bodyPr>
          <a:lstStyle/>
          <a:p>
            <a:r>
              <a:rPr lang="en-US" dirty="0" smtClean="0"/>
              <a:t>The Public Service Endorsement</a:t>
            </a:r>
          </a:p>
          <a:p>
            <a:r>
              <a:rPr lang="en-US" dirty="0" smtClean="0"/>
              <a:t>Includes completion of 4 credits </a:t>
            </a:r>
          </a:p>
          <a:p>
            <a:r>
              <a:rPr lang="en-US" dirty="0" smtClean="0"/>
              <a:t>of NJROTC. Courses and levels</a:t>
            </a:r>
          </a:p>
          <a:p>
            <a:r>
              <a:rPr lang="en-US" dirty="0" smtClean="0"/>
              <a:t>can be adjusted to also complete</a:t>
            </a:r>
          </a:p>
          <a:p>
            <a:r>
              <a:rPr lang="en-US" dirty="0"/>
              <a:t>t</a:t>
            </a:r>
            <a:r>
              <a:rPr lang="en-US" dirty="0" smtClean="0"/>
              <a:t>he IB Career-Related Program</a:t>
            </a:r>
          </a:p>
          <a:p>
            <a:r>
              <a:rPr lang="en-US" dirty="0" smtClean="0"/>
              <a:t>or the Magnet Business Admin</a:t>
            </a:r>
          </a:p>
          <a:p>
            <a:r>
              <a:rPr lang="en-US" dirty="0" smtClean="0"/>
              <a:t>Program, or earn the IB Diploma.</a:t>
            </a:r>
          </a:p>
        </p:txBody>
      </p:sp>
    </p:spTree>
    <p:extLst>
      <p:ext uri="{BB962C8B-B14F-4D97-AF65-F5344CB8AC3E}">
        <p14:creationId xmlns:p14="http://schemas.microsoft.com/office/powerpoint/2010/main" val="344251090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60928" y="-43622"/>
            <a:ext cx="7841073" cy="889648"/>
          </a:xfrm>
        </p:spPr>
        <p:txBody>
          <a:bodyPr>
            <a:normAutofit/>
          </a:bodyPr>
          <a:lstStyle/>
          <a:p>
            <a:pPr marL="0" marR="0" algn="ctr">
              <a:spcBef>
                <a:spcPts val="0"/>
              </a:spcBef>
              <a:spcAft>
                <a:spcPts val="0"/>
              </a:spcAft>
            </a:pPr>
            <a:r>
              <a:rPr lang="en-US" sz="1500" b="1" dirty="0">
                <a:latin typeface="Arial" panose="020B0604020202020204" pitchFamily="34" charset="0"/>
                <a:ea typeface="Times New Roman" panose="02020603050405020304" pitchFamily="18" charset="0"/>
              </a:rPr>
              <a:t>IB DIPLOMA SAMPLE PATHWAY</a:t>
            </a:r>
            <a:r>
              <a:rPr lang="en-US" sz="1500" dirty="0">
                <a:latin typeface="Times New Roman" panose="02020603050405020304" pitchFamily="18" charset="0"/>
                <a:ea typeface="Times New Roman" panose="02020603050405020304" pitchFamily="18" charset="0"/>
              </a:rPr>
              <a:t/>
            </a:r>
            <a:br>
              <a:rPr lang="en-US" sz="1500" dirty="0">
                <a:latin typeface="Times New Roman" panose="02020603050405020304" pitchFamily="18" charset="0"/>
                <a:ea typeface="Times New Roman" panose="02020603050405020304" pitchFamily="18" charset="0"/>
              </a:rPr>
            </a:br>
            <a:r>
              <a:rPr lang="en-US" sz="1500" b="1" dirty="0">
                <a:latin typeface="Arial" panose="020B0604020202020204" pitchFamily="34" charset="0"/>
                <a:ea typeface="Times New Roman" panose="02020603050405020304" pitchFamily="18" charset="0"/>
              </a:rPr>
              <a:t>Meets </a:t>
            </a:r>
            <a:r>
              <a:rPr lang="en-US" sz="1500" b="1" dirty="0">
                <a:solidFill>
                  <a:srgbClr val="FFFF00"/>
                </a:solidFill>
                <a:latin typeface="Arial" panose="020B0604020202020204" pitchFamily="34" charset="0"/>
                <a:ea typeface="Times New Roman" panose="02020603050405020304" pitchFamily="18" charset="0"/>
              </a:rPr>
              <a:t>STEM</a:t>
            </a:r>
            <a:r>
              <a:rPr lang="en-US" sz="1500" b="1" dirty="0">
                <a:latin typeface="Arial" panose="020B0604020202020204" pitchFamily="34" charset="0"/>
                <a:ea typeface="Times New Roman" panose="02020603050405020304" pitchFamily="18" charset="0"/>
              </a:rPr>
              <a:t> or </a:t>
            </a:r>
            <a:r>
              <a:rPr lang="en-US" sz="1500" b="1" dirty="0">
                <a:solidFill>
                  <a:srgbClr val="FFFF00"/>
                </a:solidFill>
                <a:latin typeface="Arial" panose="020B0604020202020204" pitchFamily="34" charset="0"/>
                <a:ea typeface="Times New Roman" panose="02020603050405020304" pitchFamily="18" charset="0"/>
              </a:rPr>
              <a:t>Multidisciplinary</a:t>
            </a:r>
            <a:r>
              <a:rPr lang="en-US" sz="1500" b="1" dirty="0">
                <a:latin typeface="Arial" panose="020B0604020202020204" pitchFamily="34" charset="0"/>
                <a:ea typeface="Times New Roman" panose="02020603050405020304" pitchFamily="18" charset="0"/>
              </a:rPr>
              <a:t> Endorsement</a:t>
            </a:r>
            <a:endParaRPr lang="en-US" sz="15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001606611"/>
              </p:ext>
            </p:extLst>
          </p:nvPr>
        </p:nvGraphicFramePr>
        <p:xfrm>
          <a:off x="3377800" y="693454"/>
          <a:ext cx="7371656" cy="5944669"/>
        </p:xfrm>
        <a:graphic>
          <a:graphicData uri="http://schemas.openxmlformats.org/drawingml/2006/table">
            <a:tbl>
              <a:tblPr firstRow="1" firstCol="1" lastRow="1" lastCol="1" bandRow="1" bandCol="1"/>
              <a:tblGrid>
                <a:gridCol w="810071"/>
                <a:gridCol w="2136657"/>
                <a:gridCol w="1476990"/>
                <a:gridCol w="1473969"/>
                <a:gridCol w="1473969"/>
              </a:tblGrid>
              <a:tr h="257421">
                <a:tc>
                  <a:txBody>
                    <a:bodyPr/>
                    <a:lstStyle/>
                    <a:p>
                      <a:pPr marL="0" marR="0">
                        <a:spcBef>
                          <a:spcPts val="0"/>
                        </a:spcBef>
                        <a:spcAft>
                          <a:spcPts val="0"/>
                        </a:spcAft>
                      </a:pPr>
                      <a:r>
                        <a:rPr lang="en-US" sz="1000" dirty="0">
                          <a:effectLst/>
                          <a:latin typeface="Times New Roman" panose="02020603050405020304" pitchFamily="18" charset="0"/>
                          <a:ea typeface="Times New Roman" panose="02020603050405020304" pitchFamily="18" charset="0"/>
                        </a:rPr>
                        <a:t> </a:t>
                      </a:r>
                    </a:p>
                  </a:txBody>
                  <a:tcPr marL="35575" marR="355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Britannic Bold" panose="020B0903060703020204" pitchFamily="34" charset="0"/>
                          <a:ea typeface="Times New Roman" panose="02020603050405020304" pitchFamily="18" charset="0"/>
                        </a:rPr>
                        <a:t>9</a:t>
                      </a:r>
                      <a:r>
                        <a:rPr lang="en-US" sz="1000" baseline="30000" dirty="0">
                          <a:effectLst/>
                          <a:latin typeface="Britannic Bold" panose="020B0903060703020204" pitchFamily="34" charset="0"/>
                          <a:ea typeface="Times New Roman" panose="02020603050405020304" pitchFamily="18" charset="0"/>
                        </a:rPr>
                        <a:t>th</a:t>
                      </a:r>
                      <a:r>
                        <a:rPr lang="en-US" sz="1000" dirty="0">
                          <a:effectLst/>
                          <a:latin typeface="Britannic Bold" panose="020B0903060703020204" pitchFamily="34" charset="0"/>
                          <a:ea typeface="Times New Roman" panose="02020603050405020304" pitchFamily="18" charset="0"/>
                        </a:rPr>
                        <a:t> grade</a:t>
                      </a:r>
                      <a:endParaRPr lang="en-US" sz="1000" dirty="0">
                        <a:effectLst/>
                        <a:latin typeface="Times New Roman" panose="02020603050405020304" pitchFamily="18" charset="0"/>
                        <a:ea typeface="Times New Roman" panose="02020603050405020304" pitchFamily="18" charset="0"/>
                      </a:endParaRPr>
                    </a:p>
                  </a:txBody>
                  <a:tcPr marL="35575" marR="355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Britannic Bold" panose="020B0903060703020204" pitchFamily="34" charset="0"/>
                          <a:ea typeface="Times New Roman" panose="02020603050405020304" pitchFamily="18" charset="0"/>
                        </a:rPr>
                        <a:t>10</a:t>
                      </a:r>
                      <a:r>
                        <a:rPr lang="en-US" sz="1000" baseline="30000" dirty="0">
                          <a:effectLst/>
                          <a:latin typeface="Britannic Bold" panose="020B0903060703020204" pitchFamily="34" charset="0"/>
                          <a:ea typeface="Times New Roman" panose="02020603050405020304" pitchFamily="18" charset="0"/>
                        </a:rPr>
                        <a:t>th</a:t>
                      </a:r>
                      <a:r>
                        <a:rPr lang="en-US" sz="1000" dirty="0">
                          <a:effectLst/>
                          <a:latin typeface="Britannic Bold" panose="020B0903060703020204" pitchFamily="34" charset="0"/>
                          <a:ea typeface="Times New Roman" panose="02020603050405020304" pitchFamily="18" charset="0"/>
                        </a:rPr>
                        <a:t> grade</a:t>
                      </a:r>
                      <a:endParaRPr lang="en-US" sz="1000" dirty="0">
                        <a:effectLst/>
                        <a:latin typeface="Times New Roman" panose="02020603050405020304" pitchFamily="18" charset="0"/>
                        <a:ea typeface="Times New Roman" panose="02020603050405020304" pitchFamily="18" charset="0"/>
                      </a:endParaRPr>
                    </a:p>
                  </a:txBody>
                  <a:tcPr marL="35575" marR="355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Britannic Bold" panose="020B0903060703020204" pitchFamily="34" charset="0"/>
                          <a:ea typeface="Times New Roman" panose="02020603050405020304" pitchFamily="18" charset="0"/>
                        </a:rPr>
                        <a:t>11</a:t>
                      </a:r>
                      <a:r>
                        <a:rPr lang="en-US" sz="1000" baseline="30000" dirty="0">
                          <a:effectLst/>
                          <a:latin typeface="Britannic Bold" panose="020B0903060703020204" pitchFamily="34" charset="0"/>
                          <a:ea typeface="Times New Roman" panose="02020603050405020304" pitchFamily="18" charset="0"/>
                        </a:rPr>
                        <a:t>th</a:t>
                      </a:r>
                      <a:r>
                        <a:rPr lang="en-US" sz="1000" dirty="0">
                          <a:effectLst/>
                          <a:latin typeface="Britannic Bold" panose="020B0903060703020204" pitchFamily="34" charset="0"/>
                          <a:ea typeface="Times New Roman" panose="02020603050405020304" pitchFamily="18" charset="0"/>
                        </a:rPr>
                        <a:t> grade</a:t>
                      </a:r>
                      <a:endParaRPr lang="en-US" sz="1000" dirty="0">
                        <a:effectLst/>
                        <a:latin typeface="Times New Roman" panose="02020603050405020304" pitchFamily="18" charset="0"/>
                        <a:ea typeface="Times New Roman" panose="02020603050405020304" pitchFamily="18" charset="0"/>
                      </a:endParaRPr>
                    </a:p>
                  </a:txBody>
                  <a:tcPr marL="35575" marR="355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Britannic Bold" panose="020B0903060703020204" pitchFamily="34" charset="0"/>
                          <a:ea typeface="Times New Roman" panose="02020603050405020304" pitchFamily="18" charset="0"/>
                        </a:rPr>
                        <a:t>12</a:t>
                      </a:r>
                      <a:r>
                        <a:rPr lang="en-US" sz="1000" baseline="30000" dirty="0">
                          <a:effectLst/>
                          <a:latin typeface="Britannic Bold" panose="020B0903060703020204" pitchFamily="34" charset="0"/>
                          <a:ea typeface="Times New Roman" panose="02020603050405020304" pitchFamily="18" charset="0"/>
                        </a:rPr>
                        <a:t>th</a:t>
                      </a:r>
                      <a:r>
                        <a:rPr lang="en-US" sz="1000" dirty="0">
                          <a:effectLst/>
                          <a:latin typeface="Britannic Bold" panose="020B0903060703020204" pitchFamily="34" charset="0"/>
                          <a:ea typeface="Times New Roman" panose="02020603050405020304" pitchFamily="18" charset="0"/>
                        </a:rPr>
                        <a:t> grade</a:t>
                      </a:r>
                      <a:endParaRPr lang="en-US" sz="1000" dirty="0">
                        <a:effectLst/>
                        <a:latin typeface="Times New Roman" panose="02020603050405020304" pitchFamily="18" charset="0"/>
                        <a:ea typeface="Times New Roman" panose="02020603050405020304" pitchFamily="18" charset="0"/>
                      </a:endParaRPr>
                    </a:p>
                  </a:txBody>
                  <a:tcPr marL="35575" marR="355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6260">
                <a:tc>
                  <a:txBody>
                    <a:bodyPr/>
                    <a:lstStyle/>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1</a:t>
                      </a:r>
                      <a:endParaRPr lang="en-US" sz="1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txBody>
                  <a:tcPr marL="35575" marR="355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English 1</a:t>
                      </a:r>
                      <a:endParaRPr lang="en-US" sz="1000" dirty="0">
                        <a:effectLst/>
                        <a:latin typeface="Times New Roman" panose="02020603050405020304" pitchFamily="18" charset="0"/>
                        <a:ea typeface="Times New Roman" panose="02020603050405020304" pitchFamily="18" charset="0"/>
                      </a:endParaRPr>
                    </a:p>
                  </a:txBody>
                  <a:tcPr marL="35575" marR="355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English 2</a:t>
                      </a:r>
                      <a:endParaRPr lang="en-US" sz="1000" dirty="0">
                        <a:effectLst/>
                        <a:latin typeface="Times New Roman" panose="02020603050405020304" pitchFamily="18" charset="0"/>
                        <a:ea typeface="Times New Roman" panose="02020603050405020304" pitchFamily="18" charset="0"/>
                      </a:endParaRPr>
                    </a:p>
                  </a:txBody>
                  <a:tcPr marL="35575" marR="355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IBDP English 3</a:t>
                      </a:r>
                      <a:endParaRPr lang="en-US" sz="1000" dirty="0">
                        <a:effectLst/>
                        <a:latin typeface="Times New Roman" panose="02020603050405020304" pitchFamily="18" charset="0"/>
                        <a:ea typeface="Times New Roman" panose="02020603050405020304" pitchFamily="18" charset="0"/>
                      </a:endParaRPr>
                    </a:p>
                  </a:txBody>
                  <a:tcPr marL="35575" marR="355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IBDP English 4 HL</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txBody>
                  <a:tcPr marL="35575" marR="355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87535">
                <a:tc>
                  <a:txBody>
                    <a:bodyPr/>
                    <a:lstStyle/>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2</a:t>
                      </a:r>
                      <a:endParaRPr lang="en-US" sz="1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txBody>
                  <a:tcPr marL="35575" marR="355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Language Acquisition </a:t>
                      </a:r>
                      <a:endParaRPr lang="en-US" sz="1000" dirty="0">
                        <a:effectLst/>
                        <a:latin typeface="Times New Roman" panose="02020603050405020304" pitchFamily="18" charset="0"/>
                        <a:ea typeface="Times New Roman" panose="02020603050405020304" pitchFamily="18" charset="0"/>
                      </a:endParaRPr>
                    </a:p>
                  </a:txBody>
                  <a:tcPr marL="35575" marR="355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Language Acquisition </a:t>
                      </a:r>
                      <a:endParaRPr lang="en-US" sz="1000" dirty="0">
                        <a:effectLst/>
                        <a:latin typeface="Times New Roman" panose="02020603050405020304" pitchFamily="18" charset="0"/>
                        <a:ea typeface="Times New Roman" panose="02020603050405020304" pitchFamily="18" charset="0"/>
                      </a:endParaRPr>
                    </a:p>
                  </a:txBody>
                  <a:tcPr marL="35575" marR="355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Language Acquisition</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3 PDP or 4 SL</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txBody>
                  <a:tcPr marL="35575" marR="355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IBDP Language Acquisition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4 SL or 5 HL</a:t>
                      </a:r>
                      <a:endParaRPr lang="en-US" sz="1000" dirty="0">
                        <a:effectLst/>
                        <a:latin typeface="Times New Roman" panose="02020603050405020304" pitchFamily="18" charset="0"/>
                        <a:ea typeface="Times New Roman" panose="02020603050405020304" pitchFamily="18" charset="0"/>
                      </a:endParaRPr>
                    </a:p>
                  </a:txBody>
                  <a:tcPr marL="35575" marR="355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05042">
                <a:tc>
                  <a:txBody>
                    <a:bodyPr/>
                    <a:lstStyle/>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3</a:t>
                      </a:r>
                      <a:endParaRPr lang="en-US" sz="1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txBody>
                  <a:tcPr marL="35575" marR="355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World Geography</a:t>
                      </a:r>
                      <a:endParaRPr lang="en-US" sz="1000" dirty="0">
                        <a:effectLst/>
                        <a:latin typeface="Times New Roman" panose="02020603050405020304" pitchFamily="18" charset="0"/>
                        <a:ea typeface="Times New Roman" panose="02020603050405020304" pitchFamily="18" charset="0"/>
                      </a:endParaRPr>
                    </a:p>
                  </a:txBody>
                  <a:tcPr marL="35575" marR="355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World History</a:t>
                      </a:r>
                      <a:endParaRPr lang="en-US" sz="1000" dirty="0">
                        <a:effectLst/>
                        <a:latin typeface="Times New Roman" panose="02020603050405020304" pitchFamily="18" charset="0"/>
                        <a:ea typeface="Times New Roman" panose="02020603050405020304" pitchFamily="18" charset="0"/>
                      </a:endParaRPr>
                    </a:p>
                  </a:txBody>
                  <a:tcPr marL="35575" marR="355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PDP U.S. History</a:t>
                      </a:r>
                      <a:endParaRPr lang="en-US" sz="1000" dirty="0">
                        <a:effectLst/>
                        <a:latin typeface="Times New Roman" panose="02020603050405020304" pitchFamily="18" charset="0"/>
                        <a:ea typeface="Times New Roman" panose="02020603050405020304" pitchFamily="18" charset="0"/>
                      </a:endParaRPr>
                    </a:p>
                  </a:txBody>
                  <a:tcPr marL="35575" marR="355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IBDP Economics, World Religions SL or History of the Americas </a:t>
                      </a:r>
                      <a:r>
                        <a:rPr lang="en-US" sz="1000" dirty="0" smtClean="0">
                          <a:effectLst/>
                          <a:latin typeface="Arial" panose="020B0604020202020204" pitchFamily="34" charset="0"/>
                          <a:ea typeface="Times New Roman" panose="02020603050405020304" pitchFamily="18" charset="0"/>
                        </a:rPr>
                        <a:t>H:</a:t>
                      </a:r>
                      <a:endParaRPr lang="en-US" sz="1000" dirty="0">
                        <a:effectLst/>
                        <a:latin typeface="Times New Roman" panose="02020603050405020304" pitchFamily="18" charset="0"/>
                        <a:ea typeface="Times New Roman" panose="02020603050405020304" pitchFamily="18" charset="0"/>
                      </a:endParaRPr>
                    </a:p>
                  </a:txBody>
                  <a:tcPr marL="35575" marR="355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76436">
                <a:tc>
                  <a:txBody>
                    <a:bodyPr/>
                    <a:lstStyle/>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4</a:t>
                      </a:r>
                      <a:endParaRPr lang="en-US" sz="1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txBody>
                  <a:tcPr marL="35575" marR="355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Biology</a:t>
                      </a:r>
                      <a:endParaRPr lang="en-US" sz="1000" dirty="0">
                        <a:effectLst/>
                        <a:latin typeface="Times New Roman" panose="02020603050405020304" pitchFamily="18" charset="0"/>
                        <a:ea typeface="Times New Roman" panose="02020603050405020304" pitchFamily="18" charset="0"/>
                      </a:endParaRPr>
                    </a:p>
                  </a:txBody>
                  <a:tcPr marL="35575" marR="355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Chemistry</a:t>
                      </a:r>
                      <a:endParaRPr lang="en-US" sz="1000" dirty="0">
                        <a:effectLst/>
                        <a:latin typeface="Times New Roman" panose="02020603050405020304" pitchFamily="18" charset="0"/>
                        <a:ea typeface="Times New Roman" panose="02020603050405020304" pitchFamily="18" charset="0"/>
                      </a:endParaRPr>
                    </a:p>
                  </a:txBody>
                  <a:tcPr marL="35575" marR="355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Physics</a:t>
                      </a:r>
                      <a:endParaRPr lang="en-US" sz="1000" dirty="0">
                        <a:effectLst/>
                        <a:latin typeface="Times New Roman" panose="02020603050405020304" pitchFamily="18" charset="0"/>
                        <a:ea typeface="Times New Roman" panose="02020603050405020304" pitchFamily="18" charset="0"/>
                      </a:endParaRPr>
                    </a:p>
                  </a:txBody>
                  <a:tcPr marL="35575" marR="355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IBDP Science SL: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Biology, Chemistry, Physics or Environmental Science</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txBody>
                  <a:tcPr marL="35575" marR="355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70028">
                <a:tc rowSpan="3">
                  <a:txBody>
                    <a:bodyPr/>
                    <a:lstStyle/>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5</a:t>
                      </a:r>
                      <a:endParaRPr lang="en-US" sz="1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txBody>
                  <a:tcPr marL="35575" marR="355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txBody>
                  <a:tcPr marL="35575" marR="355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gridSpan="2">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Algebra 2                   Geometry or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Precalculus*</a:t>
                      </a:r>
                      <a:endParaRPr lang="en-US" sz="1000" dirty="0">
                        <a:effectLst/>
                        <a:latin typeface="Times New Roman" panose="02020603050405020304" pitchFamily="18" charset="0"/>
                        <a:ea typeface="Times New Roman" panose="02020603050405020304" pitchFamily="18" charset="0"/>
                      </a:endParaRPr>
                    </a:p>
                  </a:txBody>
                  <a:tcPr marL="35575" marR="355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a:noFill/>
                    </a:lnB>
                  </a:tcPr>
                </a:tc>
                <a:tc hMerge="1">
                  <a:txBody>
                    <a:bodyPr/>
                    <a:lstStyle/>
                    <a:p>
                      <a:endParaRPr lang="en-US"/>
                    </a:p>
                  </a:txBody>
                  <a:tcPr/>
                </a:tc>
                <a:tc rowSpan="3">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IBDP Math Studies or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IBDP Math SL</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txBody>
                  <a:tcPr marL="35575" marR="355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5014">
                <a:tc vMerge="1">
                  <a:txBody>
                    <a:bodyPr/>
                    <a:lstStyle/>
                    <a:p>
                      <a:endParaRPr lang="en-US"/>
                    </a:p>
                  </a:txBody>
                  <a:tcPr/>
                </a:tc>
                <a:tc rowSpan="2">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Algebra 1</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PDP recommended</a:t>
                      </a:r>
                      <a:endParaRPr lang="en-US" sz="1000" dirty="0">
                        <a:effectLst/>
                        <a:latin typeface="Times New Roman" panose="02020603050405020304" pitchFamily="18" charset="0"/>
                        <a:ea typeface="Times New Roman" panose="02020603050405020304" pitchFamily="18" charset="0"/>
                      </a:endParaRPr>
                    </a:p>
                  </a:txBody>
                  <a:tcPr marL="35575" marR="355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gridSpan="2">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txBody>
                  <a:tcPr marL="35575" marR="355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dash"/>
                      <a:round/>
                      <a:headEnd type="none" w="med" len="med"/>
                      <a:tailEnd type="none" w="med" len="med"/>
                    </a:lnB>
                  </a:tcPr>
                </a:tc>
                <a:tc hMerge="1">
                  <a:txBody>
                    <a:bodyPr/>
                    <a:lstStyle/>
                    <a:p>
                      <a:endParaRPr lang="en-US"/>
                    </a:p>
                  </a:txBody>
                  <a:tcPr/>
                </a:tc>
                <a:tc vMerge="1">
                  <a:txBody>
                    <a:bodyPr/>
                    <a:lstStyle/>
                    <a:p>
                      <a:endParaRPr lang="en-US"/>
                    </a:p>
                  </a:txBody>
                  <a:tcPr/>
                </a:tc>
              </a:tr>
              <a:tr h="420176">
                <a:tc vMerge="1">
                  <a:txBody>
                    <a:bodyPr/>
                    <a:lstStyle/>
                    <a:p>
                      <a:endParaRPr lang="en-US"/>
                    </a:p>
                  </a:txBody>
                  <a:tcPr/>
                </a:tc>
                <a:tc vMerge="1">
                  <a:txBody>
                    <a:bodyPr/>
                    <a:lstStyle/>
                    <a:p>
                      <a:endParaRPr lang="en-US"/>
                    </a:p>
                  </a:txBody>
                  <a:tcPr/>
                </a:tc>
                <a:tc gridSpan="2">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PDP Geometry or</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Precalculus in Summer School</a:t>
                      </a:r>
                      <a:r>
                        <a:rPr lang="en-US" sz="1000" dirty="0" smtClean="0">
                          <a:effectLst/>
                          <a:latin typeface="Arial" panose="020B0604020202020204" pitchFamily="34" charset="0"/>
                          <a:ea typeface="Times New Roman" panose="02020603050405020304" pitchFamily="18" charset="0"/>
                        </a:rPr>
                        <a:t>*</a:t>
                      </a: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txBody>
                  <a:tcPr marL="35575" marR="355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vMerge="1">
                  <a:txBody>
                    <a:bodyPr/>
                    <a:lstStyle/>
                    <a:p>
                      <a:endParaRPr lang="en-US"/>
                    </a:p>
                  </a:txBody>
                  <a:tcPr/>
                </a:tc>
              </a:tr>
              <a:tr h="689350">
                <a:tc>
                  <a:txBody>
                    <a:bodyPr/>
                    <a:lstStyle/>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6</a:t>
                      </a:r>
                      <a:endParaRPr lang="en-US" sz="1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txBody>
                  <a:tcPr marL="35575" marR="355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P.E. or equivalent</a:t>
                      </a:r>
                      <a:endParaRPr lang="en-US" sz="1000" dirty="0">
                        <a:effectLst/>
                        <a:latin typeface="Times New Roman" panose="02020603050405020304" pitchFamily="18" charset="0"/>
                        <a:ea typeface="Times New Roman" panose="02020603050405020304" pitchFamily="18" charset="0"/>
                      </a:endParaRPr>
                    </a:p>
                  </a:txBody>
                  <a:tcPr marL="35575" marR="355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Elective/</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Health online or in summer**</a:t>
                      </a:r>
                      <a:endParaRPr lang="en-US" sz="1000" dirty="0">
                        <a:effectLst/>
                        <a:latin typeface="Times New Roman" panose="02020603050405020304" pitchFamily="18" charset="0"/>
                        <a:ea typeface="Times New Roman" panose="02020603050405020304" pitchFamily="18" charset="0"/>
                      </a:endParaRPr>
                    </a:p>
                  </a:txBody>
                  <a:tcPr marL="35575" marR="355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IBDP Group 6</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PDP, SL or HL</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or Elective</a:t>
                      </a:r>
                      <a:endParaRPr lang="en-US" sz="1000" dirty="0">
                        <a:effectLst/>
                        <a:latin typeface="Times New Roman" panose="02020603050405020304" pitchFamily="18" charset="0"/>
                        <a:ea typeface="Times New Roman" panose="02020603050405020304" pitchFamily="18" charset="0"/>
                      </a:endParaRPr>
                    </a:p>
                  </a:txBody>
                  <a:tcPr marL="35575" marR="355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Elective</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or IBDP Group 6</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SL or </a:t>
                      </a:r>
                      <a:r>
                        <a:rPr lang="en-US" sz="1000" dirty="0" smtClean="0">
                          <a:effectLst/>
                          <a:latin typeface="Arial" panose="020B0604020202020204" pitchFamily="34" charset="0"/>
                          <a:ea typeface="Times New Roman" panose="02020603050405020304" pitchFamily="18" charset="0"/>
                        </a:rPr>
                        <a:t>HL</a:t>
                      </a: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txBody>
                  <a:tcPr marL="35575" marR="355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70028">
                <a:tc>
                  <a:txBody>
                    <a:bodyPr/>
                    <a:lstStyle/>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7</a:t>
                      </a:r>
                      <a:endParaRPr lang="en-US" sz="1000" dirty="0">
                        <a:effectLst/>
                        <a:latin typeface="Times New Roman" panose="02020603050405020304" pitchFamily="18" charset="0"/>
                        <a:ea typeface="Times New Roman" panose="02020603050405020304" pitchFamily="18" charset="0"/>
                      </a:endParaRPr>
                    </a:p>
                  </a:txBody>
                  <a:tcPr marL="35575" marR="355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PBM</a:t>
                      </a:r>
                      <a:endParaRPr lang="en-US" sz="1000" dirty="0">
                        <a:effectLst/>
                        <a:latin typeface="Times New Roman" panose="02020603050405020304" pitchFamily="18" charset="0"/>
                        <a:ea typeface="Times New Roman" panose="02020603050405020304" pitchFamily="18" charset="0"/>
                      </a:endParaRPr>
                    </a:p>
                  </a:txBody>
                  <a:tcPr marL="35575" marR="355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BIM, or Computer Science PDP  </a:t>
                      </a:r>
                      <a:endParaRPr lang="en-US" sz="1000" dirty="0">
                        <a:effectLst/>
                        <a:latin typeface="Times New Roman" panose="02020603050405020304" pitchFamily="18" charset="0"/>
                        <a:ea typeface="Times New Roman" panose="02020603050405020304" pitchFamily="18" charset="0"/>
                      </a:endParaRPr>
                    </a:p>
                  </a:txBody>
                  <a:tcPr marL="35575" marR="355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Elective </a:t>
                      </a:r>
                      <a:endParaRPr lang="en-US" sz="1000" dirty="0">
                        <a:effectLst/>
                        <a:latin typeface="Times New Roman" panose="02020603050405020304" pitchFamily="18" charset="0"/>
                        <a:ea typeface="Times New Roman" panose="02020603050405020304" pitchFamily="18" charset="0"/>
                      </a:endParaRPr>
                    </a:p>
                  </a:txBody>
                  <a:tcPr marL="35575" marR="355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Elective </a:t>
                      </a:r>
                      <a:endParaRPr lang="en-US" sz="1000" dirty="0">
                        <a:effectLst/>
                        <a:latin typeface="Times New Roman" panose="02020603050405020304" pitchFamily="18" charset="0"/>
                        <a:ea typeface="Times New Roman" panose="02020603050405020304" pitchFamily="18" charset="0"/>
                      </a:endParaRPr>
                    </a:p>
                  </a:txBody>
                  <a:tcPr marL="35575" marR="355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70028">
                <a:tc>
                  <a:txBody>
                    <a:bodyPr/>
                    <a:lstStyle/>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8</a:t>
                      </a:r>
                      <a:endParaRPr lang="en-US" sz="1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txBody>
                  <a:tcPr marL="35575" marR="355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Fine Art or Elective</a:t>
                      </a:r>
                      <a:endParaRPr lang="en-US" sz="1000" dirty="0">
                        <a:effectLst/>
                        <a:latin typeface="Times New Roman" panose="02020603050405020304" pitchFamily="18" charset="0"/>
                        <a:ea typeface="Times New Roman" panose="02020603050405020304" pitchFamily="18" charset="0"/>
                      </a:endParaRPr>
                    </a:p>
                  </a:txBody>
                  <a:tcPr marL="35575" marR="355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Elective or Fine Art</a:t>
                      </a:r>
                      <a:endParaRPr lang="en-US" sz="1000" dirty="0">
                        <a:effectLst/>
                        <a:latin typeface="Times New Roman" panose="02020603050405020304" pitchFamily="18" charset="0"/>
                        <a:ea typeface="Times New Roman" panose="02020603050405020304" pitchFamily="18" charset="0"/>
                      </a:endParaRPr>
                    </a:p>
                  </a:txBody>
                  <a:tcPr marL="35575" marR="355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Government/ TOK</a:t>
                      </a:r>
                      <a:endParaRPr lang="en-US" sz="1000" dirty="0">
                        <a:effectLst/>
                        <a:latin typeface="Times New Roman" panose="02020603050405020304" pitchFamily="18" charset="0"/>
                        <a:ea typeface="Times New Roman" panose="02020603050405020304" pitchFamily="18" charset="0"/>
                      </a:endParaRPr>
                    </a:p>
                  </a:txBody>
                  <a:tcPr marL="35575" marR="355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TOK/Economics</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txBody>
                  <a:tcPr marL="35575" marR="355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3" name="TextBox 2"/>
          <p:cNvSpPr txBox="1"/>
          <p:nvPr/>
        </p:nvSpPr>
        <p:spPr>
          <a:xfrm>
            <a:off x="213757" y="1341912"/>
            <a:ext cx="3247171" cy="4524315"/>
          </a:xfrm>
          <a:prstGeom prst="rect">
            <a:avLst/>
          </a:prstGeom>
          <a:noFill/>
        </p:spPr>
        <p:txBody>
          <a:bodyPr wrap="none" rtlCol="0">
            <a:spAutoFit/>
          </a:bodyPr>
          <a:lstStyle/>
          <a:p>
            <a:r>
              <a:rPr lang="en-US" dirty="0" smtClean="0"/>
              <a:t>The math sequence is:</a:t>
            </a:r>
          </a:p>
          <a:p>
            <a:r>
              <a:rPr lang="en-US" dirty="0" smtClean="0"/>
              <a:t>Algebra 1, Algebra 2,</a:t>
            </a:r>
          </a:p>
          <a:p>
            <a:r>
              <a:rPr lang="en-US" dirty="0" smtClean="0"/>
              <a:t>Geometry, and 4</a:t>
            </a:r>
            <a:r>
              <a:rPr lang="en-US" baseline="30000" dirty="0" smtClean="0"/>
              <a:t>th</a:t>
            </a:r>
            <a:r>
              <a:rPr lang="en-US" dirty="0" smtClean="0"/>
              <a:t> math/</a:t>
            </a:r>
          </a:p>
          <a:p>
            <a:r>
              <a:rPr lang="en-US" dirty="0" err="1" smtClean="0"/>
              <a:t>Precalculus</a:t>
            </a:r>
            <a:r>
              <a:rPr lang="en-US" dirty="0" smtClean="0"/>
              <a:t>; all are required</a:t>
            </a:r>
          </a:p>
          <a:p>
            <a:r>
              <a:rPr lang="en-US" dirty="0" smtClean="0"/>
              <a:t>to graduate. And IBDP math</a:t>
            </a:r>
          </a:p>
          <a:p>
            <a:r>
              <a:rPr lang="en-US" dirty="0" smtClean="0"/>
              <a:t>(SL Math or Math Studies) is </a:t>
            </a:r>
          </a:p>
          <a:p>
            <a:r>
              <a:rPr lang="en-US" dirty="0" smtClean="0"/>
              <a:t>needed for the IB Diploma.</a:t>
            </a:r>
          </a:p>
          <a:p>
            <a:r>
              <a:rPr lang="en-US" dirty="0" smtClean="0"/>
              <a:t>PDP Geometry may be taken </a:t>
            </a:r>
          </a:p>
          <a:p>
            <a:r>
              <a:rPr lang="en-US" dirty="0" smtClean="0"/>
              <a:t>during the summer after </a:t>
            </a:r>
            <a:r>
              <a:rPr lang="en-US" dirty="0" err="1" smtClean="0"/>
              <a:t>Alg</a:t>
            </a:r>
            <a:r>
              <a:rPr lang="en-US" dirty="0" smtClean="0"/>
              <a:t> 1</a:t>
            </a:r>
          </a:p>
          <a:p>
            <a:r>
              <a:rPr lang="en-US" dirty="0" smtClean="0"/>
              <a:t>or </a:t>
            </a:r>
            <a:r>
              <a:rPr lang="en-US" dirty="0" err="1" smtClean="0"/>
              <a:t>Alg</a:t>
            </a:r>
            <a:r>
              <a:rPr lang="en-US" dirty="0" smtClean="0"/>
              <a:t> 2 and/or PDP </a:t>
            </a:r>
            <a:r>
              <a:rPr lang="en-US" dirty="0" err="1" smtClean="0"/>
              <a:t>Precal</a:t>
            </a:r>
            <a:endParaRPr lang="en-US" dirty="0" smtClean="0"/>
          </a:p>
          <a:p>
            <a:r>
              <a:rPr lang="en-US" dirty="0" smtClean="0"/>
              <a:t>may be taken in summer after </a:t>
            </a:r>
          </a:p>
          <a:p>
            <a:r>
              <a:rPr lang="en-US" dirty="0" err="1" smtClean="0"/>
              <a:t>Alg</a:t>
            </a:r>
            <a:r>
              <a:rPr lang="en-US" dirty="0" smtClean="0"/>
              <a:t> 2 and Geo.</a:t>
            </a:r>
          </a:p>
          <a:p>
            <a:endParaRPr lang="en-US" dirty="0"/>
          </a:p>
          <a:p>
            <a:r>
              <a:rPr lang="en-US" dirty="0" smtClean="0"/>
              <a:t>*Health will be awarded </a:t>
            </a:r>
          </a:p>
          <a:p>
            <a:r>
              <a:rPr lang="en-US" dirty="0" smtClean="0"/>
              <a:t>through Biology. Online or </a:t>
            </a:r>
          </a:p>
          <a:p>
            <a:r>
              <a:rPr lang="en-US" dirty="0" smtClean="0"/>
              <a:t>summer school credit is available.</a:t>
            </a:r>
            <a:endParaRPr lang="en-US" dirty="0"/>
          </a:p>
        </p:txBody>
      </p:sp>
    </p:spTree>
    <p:extLst>
      <p:ext uri="{BB962C8B-B14F-4D97-AF65-F5344CB8AC3E}">
        <p14:creationId xmlns:p14="http://schemas.microsoft.com/office/powerpoint/2010/main" val="99843238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3" y="191007"/>
            <a:ext cx="9905998" cy="913399"/>
          </a:xfrm>
        </p:spPr>
        <p:txBody>
          <a:bodyPr>
            <a:normAutofit/>
          </a:bodyPr>
          <a:lstStyle/>
          <a:p>
            <a:pPr marL="0" marR="0" algn="ctr">
              <a:spcBef>
                <a:spcPts val="0"/>
              </a:spcBef>
              <a:spcAft>
                <a:spcPts val="0"/>
              </a:spcAft>
            </a:pPr>
            <a:r>
              <a:rPr lang="en-US" sz="1500" b="1" dirty="0">
                <a:latin typeface="Arial" panose="020B0604020202020204" pitchFamily="34" charset="0"/>
                <a:ea typeface="Times New Roman" panose="02020603050405020304" pitchFamily="18" charset="0"/>
              </a:rPr>
              <a:t>IB DIPLOMA SAMPLE </a:t>
            </a:r>
            <a:r>
              <a:rPr lang="en-US" sz="1500" b="1" dirty="0" smtClean="0">
                <a:latin typeface="Arial" panose="020B0604020202020204" pitchFamily="34" charset="0"/>
                <a:ea typeface="Times New Roman" panose="02020603050405020304" pitchFamily="18" charset="0"/>
              </a:rPr>
              <a:t>PATHWAY</a:t>
            </a:r>
            <a:r>
              <a:rPr lang="en-US" sz="1500" dirty="0">
                <a:latin typeface="Times New Roman" panose="02020603050405020304" pitchFamily="18" charset="0"/>
                <a:ea typeface="Times New Roman" panose="02020603050405020304" pitchFamily="18" charset="0"/>
              </a:rPr>
              <a:t/>
            </a:r>
            <a:br>
              <a:rPr lang="en-US" sz="1500" dirty="0">
                <a:latin typeface="Times New Roman" panose="02020603050405020304" pitchFamily="18" charset="0"/>
                <a:ea typeface="Times New Roman" panose="02020603050405020304" pitchFamily="18" charset="0"/>
              </a:rPr>
            </a:br>
            <a:r>
              <a:rPr lang="en-US" sz="1500" dirty="0">
                <a:latin typeface="Arial" panose="020B0604020202020204" pitchFamily="34" charset="0"/>
                <a:ea typeface="Times New Roman" panose="02020603050405020304" pitchFamily="18" charset="0"/>
              </a:rPr>
              <a:t>with Algebra 1 credit from Middle </a:t>
            </a:r>
            <a:r>
              <a:rPr lang="en-US" sz="1500" dirty="0" smtClean="0">
                <a:latin typeface="Arial" panose="020B0604020202020204" pitchFamily="34" charset="0"/>
                <a:ea typeface="Times New Roman" panose="02020603050405020304" pitchFamily="18" charset="0"/>
              </a:rPr>
              <a:t>School</a:t>
            </a:r>
            <a:r>
              <a:rPr lang="en-US" sz="1500" dirty="0">
                <a:latin typeface="Arial" panose="020B0604020202020204" pitchFamily="34" charset="0"/>
                <a:ea typeface="Times New Roman" panose="02020603050405020304" pitchFamily="18" charset="0"/>
              </a:rPr>
              <a:t> </a:t>
            </a:r>
            <a:r>
              <a:rPr lang="en-US" sz="1500" dirty="0">
                <a:latin typeface="Times New Roman" panose="02020603050405020304" pitchFamily="18" charset="0"/>
                <a:ea typeface="Times New Roman" panose="02020603050405020304" pitchFamily="18" charset="0"/>
              </a:rPr>
              <a:t/>
            </a:r>
            <a:br>
              <a:rPr lang="en-US" sz="1500" dirty="0">
                <a:latin typeface="Times New Roman" panose="02020603050405020304" pitchFamily="18" charset="0"/>
                <a:ea typeface="Times New Roman" panose="02020603050405020304" pitchFamily="18" charset="0"/>
              </a:rPr>
            </a:br>
            <a:r>
              <a:rPr lang="en-US" sz="1500" b="1" dirty="0">
                <a:solidFill>
                  <a:srgbClr val="FFFF00"/>
                </a:solidFill>
                <a:latin typeface="Arial" panose="020B0604020202020204" pitchFamily="34" charset="0"/>
                <a:ea typeface="Times New Roman" panose="02020603050405020304" pitchFamily="18" charset="0"/>
              </a:rPr>
              <a:t>STEM</a:t>
            </a:r>
            <a:r>
              <a:rPr lang="en-US" sz="1500" b="1" dirty="0">
                <a:latin typeface="Arial" panose="020B0604020202020204" pitchFamily="34" charset="0"/>
                <a:ea typeface="Times New Roman" panose="02020603050405020304" pitchFamily="18" charset="0"/>
              </a:rPr>
              <a:t> or </a:t>
            </a:r>
            <a:r>
              <a:rPr lang="en-US" sz="1500" b="1" dirty="0">
                <a:solidFill>
                  <a:srgbClr val="FFFF00"/>
                </a:solidFill>
                <a:latin typeface="Arial" panose="020B0604020202020204" pitchFamily="34" charset="0"/>
                <a:ea typeface="Times New Roman" panose="02020603050405020304" pitchFamily="18" charset="0"/>
              </a:rPr>
              <a:t>Multidisciplinary</a:t>
            </a:r>
            <a:r>
              <a:rPr lang="en-US" sz="1500" b="1" dirty="0">
                <a:latin typeface="Arial" panose="020B0604020202020204" pitchFamily="34" charset="0"/>
                <a:ea typeface="Times New Roman" panose="02020603050405020304" pitchFamily="18" charset="0"/>
              </a:rPr>
              <a:t> Endorsement</a:t>
            </a:r>
            <a:endParaRPr lang="en-US" sz="15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023167745"/>
              </p:ext>
            </p:extLst>
          </p:nvPr>
        </p:nvGraphicFramePr>
        <p:xfrm>
          <a:off x="2897580" y="973777"/>
          <a:ext cx="6198918" cy="5731823"/>
        </p:xfrm>
        <a:graphic>
          <a:graphicData uri="http://schemas.openxmlformats.org/drawingml/2006/table">
            <a:tbl>
              <a:tblPr firstRow="1" firstCol="1" lastRow="1" lastCol="1" bandRow="1" bandCol="1"/>
              <a:tblGrid>
                <a:gridCol w="381078"/>
                <a:gridCol w="1581290"/>
                <a:gridCol w="1474057"/>
                <a:gridCol w="1288436"/>
                <a:gridCol w="1474057"/>
              </a:tblGrid>
              <a:tr h="127820">
                <a:tc>
                  <a:txBody>
                    <a:bodyPr/>
                    <a:lstStyle/>
                    <a:p>
                      <a:pPr marL="0" marR="0">
                        <a:spcBef>
                          <a:spcPts val="0"/>
                        </a:spcBef>
                        <a:spcAft>
                          <a:spcPts val="0"/>
                        </a:spcAft>
                      </a:pPr>
                      <a:r>
                        <a:rPr lang="en-US" sz="1000" dirty="0">
                          <a:effectLst/>
                          <a:latin typeface="Times New Roman" panose="02020603050405020304" pitchFamily="18" charset="0"/>
                          <a:ea typeface="Times New Roman" panose="02020603050405020304" pitchFamily="18" charset="0"/>
                        </a:rPr>
                        <a:t> </a:t>
                      </a:r>
                    </a:p>
                  </a:txBody>
                  <a:tcPr marL="33412" marR="334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Britannic Bold" panose="020B0903060703020204" pitchFamily="34" charset="0"/>
                          <a:ea typeface="Times New Roman" panose="02020603050405020304" pitchFamily="18" charset="0"/>
                        </a:rPr>
                        <a:t>9</a:t>
                      </a:r>
                      <a:r>
                        <a:rPr lang="en-US" sz="1000" baseline="30000" dirty="0">
                          <a:effectLst/>
                          <a:latin typeface="Britannic Bold" panose="020B0903060703020204" pitchFamily="34" charset="0"/>
                          <a:ea typeface="Times New Roman" panose="02020603050405020304" pitchFamily="18" charset="0"/>
                        </a:rPr>
                        <a:t>th</a:t>
                      </a:r>
                      <a:r>
                        <a:rPr lang="en-US" sz="1000" dirty="0">
                          <a:effectLst/>
                          <a:latin typeface="Britannic Bold" panose="020B0903060703020204" pitchFamily="34" charset="0"/>
                          <a:ea typeface="Times New Roman" panose="02020603050405020304" pitchFamily="18" charset="0"/>
                        </a:rPr>
                        <a:t> grade</a:t>
                      </a:r>
                      <a:endParaRPr lang="en-US" sz="1000" dirty="0">
                        <a:effectLst/>
                        <a:latin typeface="Times New Roman" panose="02020603050405020304" pitchFamily="18" charset="0"/>
                        <a:ea typeface="Times New Roman" panose="02020603050405020304" pitchFamily="18" charset="0"/>
                      </a:endParaRPr>
                    </a:p>
                  </a:txBody>
                  <a:tcPr marL="33412" marR="334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Britannic Bold" panose="020B0903060703020204" pitchFamily="34" charset="0"/>
                          <a:ea typeface="Times New Roman" panose="02020603050405020304" pitchFamily="18" charset="0"/>
                        </a:rPr>
                        <a:t>10</a:t>
                      </a:r>
                      <a:r>
                        <a:rPr lang="en-US" sz="1000" baseline="30000" dirty="0">
                          <a:effectLst/>
                          <a:latin typeface="Britannic Bold" panose="020B0903060703020204" pitchFamily="34" charset="0"/>
                          <a:ea typeface="Times New Roman" panose="02020603050405020304" pitchFamily="18" charset="0"/>
                        </a:rPr>
                        <a:t>th</a:t>
                      </a:r>
                      <a:r>
                        <a:rPr lang="en-US" sz="1000" dirty="0">
                          <a:effectLst/>
                          <a:latin typeface="Britannic Bold" panose="020B0903060703020204" pitchFamily="34" charset="0"/>
                          <a:ea typeface="Times New Roman" panose="02020603050405020304" pitchFamily="18" charset="0"/>
                        </a:rPr>
                        <a:t> grade</a:t>
                      </a:r>
                      <a:endParaRPr lang="en-US" sz="1000" dirty="0">
                        <a:effectLst/>
                        <a:latin typeface="Times New Roman" panose="02020603050405020304" pitchFamily="18" charset="0"/>
                        <a:ea typeface="Times New Roman" panose="02020603050405020304" pitchFamily="18" charset="0"/>
                      </a:endParaRPr>
                    </a:p>
                  </a:txBody>
                  <a:tcPr marL="33412" marR="334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Britannic Bold" panose="020B0903060703020204" pitchFamily="34" charset="0"/>
                          <a:ea typeface="Times New Roman" panose="02020603050405020304" pitchFamily="18" charset="0"/>
                        </a:rPr>
                        <a:t>11</a:t>
                      </a:r>
                      <a:r>
                        <a:rPr lang="en-US" sz="1000" baseline="30000" dirty="0">
                          <a:effectLst/>
                          <a:latin typeface="Britannic Bold" panose="020B0903060703020204" pitchFamily="34" charset="0"/>
                          <a:ea typeface="Times New Roman" panose="02020603050405020304" pitchFamily="18" charset="0"/>
                        </a:rPr>
                        <a:t>th</a:t>
                      </a:r>
                      <a:r>
                        <a:rPr lang="en-US" sz="1000" dirty="0">
                          <a:effectLst/>
                          <a:latin typeface="Britannic Bold" panose="020B0903060703020204" pitchFamily="34" charset="0"/>
                          <a:ea typeface="Times New Roman" panose="02020603050405020304" pitchFamily="18" charset="0"/>
                        </a:rPr>
                        <a:t> grade</a:t>
                      </a:r>
                      <a:endParaRPr lang="en-US" sz="1000" dirty="0">
                        <a:effectLst/>
                        <a:latin typeface="Times New Roman" panose="02020603050405020304" pitchFamily="18" charset="0"/>
                        <a:ea typeface="Times New Roman" panose="02020603050405020304" pitchFamily="18" charset="0"/>
                      </a:endParaRPr>
                    </a:p>
                  </a:txBody>
                  <a:tcPr marL="33412" marR="334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Britannic Bold" panose="020B0903060703020204" pitchFamily="34" charset="0"/>
                          <a:ea typeface="Times New Roman" panose="02020603050405020304" pitchFamily="18" charset="0"/>
                        </a:rPr>
                        <a:t>12</a:t>
                      </a:r>
                      <a:r>
                        <a:rPr lang="en-US" sz="1000" baseline="30000" dirty="0">
                          <a:effectLst/>
                          <a:latin typeface="Britannic Bold" panose="020B0903060703020204" pitchFamily="34" charset="0"/>
                          <a:ea typeface="Times New Roman" panose="02020603050405020304" pitchFamily="18" charset="0"/>
                        </a:rPr>
                        <a:t>th</a:t>
                      </a:r>
                      <a:r>
                        <a:rPr lang="en-US" sz="1000" dirty="0">
                          <a:effectLst/>
                          <a:latin typeface="Britannic Bold" panose="020B0903060703020204" pitchFamily="34" charset="0"/>
                          <a:ea typeface="Times New Roman" panose="02020603050405020304" pitchFamily="18" charset="0"/>
                        </a:rPr>
                        <a:t> grade</a:t>
                      </a:r>
                      <a:endParaRPr lang="en-US" sz="1000" dirty="0">
                        <a:effectLst/>
                        <a:latin typeface="Times New Roman" panose="02020603050405020304" pitchFamily="18" charset="0"/>
                        <a:ea typeface="Times New Roman" panose="02020603050405020304" pitchFamily="18" charset="0"/>
                      </a:endParaRPr>
                    </a:p>
                  </a:txBody>
                  <a:tcPr marL="33412" marR="334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56678">
                <a:tc>
                  <a:txBody>
                    <a:bodyPr/>
                    <a:lstStyle/>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1</a:t>
                      </a:r>
                      <a:endParaRPr lang="en-US" sz="1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txBody>
                  <a:tcPr marL="33412" marR="334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English 1</a:t>
                      </a:r>
                      <a:endParaRPr lang="en-US" sz="1000" dirty="0">
                        <a:effectLst/>
                        <a:latin typeface="Times New Roman" panose="02020603050405020304" pitchFamily="18" charset="0"/>
                        <a:ea typeface="Times New Roman" panose="02020603050405020304" pitchFamily="18" charset="0"/>
                      </a:endParaRPr>
                    </a:p>
                  </a:txBody>
                  <a:tcPr marL="33412" marR="334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English 2</a:t>
                      </a:r>
                      <a:endParaRPr lang="en-US" sz="1000" dirty="0">
                        <a:effectLst/>
                        <a:latin typeface="Times New Roman" panose="02020603050405020304" pitchFamily="18" charset="0"/>
                        <a:ea typeface="Times New Roman" panose="02020603050405020304" pitchFamily="18" charset="0"/>
                      </a:endParaRPr>
                    </a:p>
                  </a:txBody>
                  <a:tcPr marL="33412" marR="334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IBDP English 3</a:t>
                      </a:r>
                      <a:endParaRPr lang="en-US" sz="1000" dirty="0">
                        <a:effectLst/>
                        <a:latin typeface="Times New Roman" panose="02020603050405020304" pitchFamily="18" charset="0"/>
                        <a:ea typeface="Times New Roman" panose="02020603050405020304" pitchFamily="18" charset="0"/>
                      </a:endParaRPr>
                    </a:p>
                  </a:txBody>
                  <a:tcPr marL="33412" marR="334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IBDP English 4</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smtClean="0">
                          <a:effectLst/>
                          <a:latin typeface="Arial" panose="020B0604020202020204" pitchFamily="34" charset="0"/>
                          <a:ea typeface="Times New Roman" panose="02020603050405020304" pitchFamily="18" charset="0"/>
                        </a:rPr>
                        <a:t>HL</a:t>
                      </a: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txBody>
                  <a:tcPr marL="33412" marR="334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70846">
                <a:tc>
                  <a:txBody>
                    <a:bodyPr/>
                    <a:lstStyle/>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2</a:t>
                      </a:r>
                      <a:endParaRPr lang="en-US" sz="1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txBody>
                  <a:tcPr marL="33412" marR="334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Language Acquisition </a:t>
                      </a:r>
                      <a:endParaRPr lang="en-US" sz="1000" dirty="0">
                        <a:effectLst/>
                        <a:latin typeface="Times New Roman" panose="02020603050405020304" pitchFamily="18" charset="0"/>
                        <a:ea typeface="Times New Roman" panose="02020603050405020304" pitchFamily="18" charset="0"/>
                      </a:endParaRPr>
                    </a:p>
                  </a:txBody>
                  <a:tcPr marL="33412" marR="334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Language Acquisition </a:t>
                      </a:r>
                      <a:endParaRPr lang="en-US" sz="1000" dirty="0">
                        <a:effectLst/>
                        <a:latin typeface="Times New Roman" panose="02020603050405020304" pitchFamily="18" charset="0"/>
                        <a:ea typeface="Times New Roman" panose="02020603050405020304" pitchFamily="18" charset="0"/>
                      </a:endParaRPr>
                    </a:p>
                  </a:txBody>
                  <a:tcPr marL="33412" marR="334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Language Acquisition</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3 PDP or 4 SL</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txBody>
                  <a:tcPr marL="33412" marR="334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IBDP Language Acquisition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4 SL or 5 HL</a:t>
                      </a:r>
                      <a:endParaRPr lang="en-US" sz="1000" dirty="0">
                        <a:effectLst/>
                        <a:latin typeface="Times New Roman" panose="02020603050405020304" pitchFamily="18" charset="0"/>
                        <a:ea typeface="Times New Roman" panose="02020603050405020304" pitchFamily="18" charset="0"/>
                      </a:endParaRPr>
                    </a:p>
                  </a:txBody>
                  <a:tcPr marL="33412" marR="334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22743">
                <a:tc>
                  <a:txBody>
                    <a:bodyPr/>
                    <a:lstStyle/>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3</a:t>
                      </a:r>
                      <a:endParaRPr lang="en-US" sz="1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txBody>
                  <a:tcPr marL="33412" marR="334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World Geography</a:t>
                      </a:r>
                      <a:endParaRPr lang="en-US" sz="1000" dirty="0">
                        <a:effectLst/>
                        <a:latin typeface="Times New Roman" panose="02020603050405020304" pitchFamily="18" charset="0"/>
                        <a:ea typeface="Times New Roman" panose="02020603050405020304" pitchFamily="18" charset="0"/>
                      </a:endParaRPr>
                    </a:p>
                  </a:txBody>
                  <a:tcPr marL="33412" marR="334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World History</a:t>
                      </a:r>
                      <a:endParaRPr lang="en-US" sz="1000" dirty="0">
                        <a:effectLst/>
                        <a:latin typeface="Times New Roman" panose="02020603050405020304" pitchFamily="18" charset="0"/>
                        <a:ea typeface="Times New Roman" panose="02020603050405020304" pitchFamily="18" charset="0"/>
                      </a:endParaRPr>
                    </a:p>
                  </a:txBody>
                  <a:tcPr marL="33412" marR="334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PDP U.S. History</a:t>
                      </a:r>
                      <a:endParaRPr lang="en-US" sz="1000" dirty="0">
                        <a:effectLst/>
                        <a:latin typeface="Times New Roman" panose="02020603050405020304" pitchFamily="18" charset="0"/>
                        <a:ea typeface="Times New Roman" panose="02020603050405020304" pitchFamily="18" charset="0"/>
                      </a:endParaRPr>
                    </a:p>
                  </a:txBody>
                  <a:tcPr marL="33412" marR="334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IBDP Economics, World Religions SL or History of the Americas </a:t>
                      </a:r>
                      <a:r>
                        <a:rPr lang="en-US" sz="1000" dirty="0" smtClean="0">
                          <a:effectLst/>
                          <a:latin typeface="Arial" panose="020B0604020202020204" pitchFamily="34" charset="0"/>
                          <a:ea typeface="Times New Roman" panose="02020603050405020304" pitchFamily="18" charset="0"/>
                        </a:rPr>
                        <a:t>HL</a:t>
                      </a: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txBody>
                  <a:tcPr marL="33412" marR="334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57670">
                <a:tc>
                  <a:txBody>
                    <a:bodyPr/>
                    <a:lstStyle/>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4</a:t>
                      </a:r>
                      <a:endParaRPr lang="en-US" sz="1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txBody>
                  <a:tcPr marL="33412" marR="334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Biology</a:t>
                      </a:r>
                      <a:endParaRPr lang="en-US" sz="1000" dirty="0">
                        <a:effectLst/>
                        <a:latin typeface="Times New Roman" panose="02020603050405020304" pitchFamily="18" charset="0"/>
                        <a:ea typeface="Times New Roman" panose="02020603050405020304" pitchFamily="18" charset="0"/>
                      </a:endParaRPr>
                    </a:p>
                  </a:txBody>
                  <a:tcPr marL="33412" marR="334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Chemistry</a:t>
                      </a:r>
                      <a:endParaRPr lang="en-US" sz="1000" dirty="0">
                        <a:effectLst/>
                        <a:latin typeface="Times New Roman" panose="02020603050405020304" pitchFamily="18" charset="0"/>
                        <a:ea typeface="Times New Roman" panose="02020603050405020304" pitchFamily="18" charset="0"/>
                      </a:endParaRPr>
                    </a:p>
                  </a:txBody>
                  <a:tcPr marL="33412" marR="334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Physics</a:t>
                      </a:r>
                      <a:endParaRPr lang="en-US" sz="1000" dirty="0">
                        <a:effectLst/>
                        <a:latin typeface="Times New Roman" panose="02020603050405020304" pitchFamily="18" charset="0"/>
                        <a:ea typeface="Times New Roman" panose="02020603050405020304" pitchFamily="18" charset="0"/>
                      </a:endParaRPr>
                    </a:p>
                  </a:txBody>
                  <a:tcPr marL="33412" marR="334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IBDP Science SL: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Biology, Chemistry, Physics or Environmental </a:t>
                      </a:r>
                      <a:r>
                        <a:rPr lang="en-US" sz="1000" dirty="0" smtClean="0">
                          <a:effectLst/>
                          <a:latin typeface="Arial" panose="020B0604020202020204" pitchFamily="34" charset="0"/>
                          <a:ea typeface="Times New Roman" panose="02020603050405020304" pitchFamily="18" charset="0"/>
                        </a:rPr>
                        <a:t>Science</a:t>
                      </a:r>
                      <a:endParaRPr lang="en-US" sz="1000" dirty="0">
                        <a:effectLst/>
                        <a:latin typeface="Times New Roman" panose="02020603050405020304" pitchFamily="18" charset="0"/>
                        <a:ea typeface="Times New Roman" panose="02020603050405020304" pitchFamily="18" charset="0"/>
                      </a:endParaRPr>
                    </a:p>
                  </a:txBody>
                  <a:tcPr marL="33412" marR="334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29331">
                <a:tc rowSpan="3">
                  <a:txBody>
                    <a:bodyPr/>
                    <a:lstStyle/>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5</a:t>
                      </a:r>
                      <a:endParaRPr lang="en-US" sz="1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txBody>
                  <a:tcPr marL="33412" marR="334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Algebra 1 in MS</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Algebra 2</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PDP recommended</a:t>
                      </a:r>
                      <a:endParaRPr lang="en-US" sz="1000" dirty="0">
                        <a:effectLst/>
                        <a:latin typeface="Times New Roman" panose="02020603050405020304" pitchFamily="18" charset="0"/>
                        <a:ea typeface="Times New Roman" panose="02020603050405020304" pitchFamily="18" charset="0"/>
                      </a:endParaRPr>
                    </a:p>
                  </a:txBody>
                  <a:tcPr marL="33412" marR="334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gridSpan="2">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Geometry                   Precalculus</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txBody>
                  <a:tcPr marL="33412" marR="334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hMerge="1">
                  <a:txBody>
                    <a:bodyPr/>
                    <a:lstStyle/>
                    <a:p>
                      <a:endParaRPr lang="en-US"/>
                    </a:p>
                  </a:txBody>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IBDP Math Studies or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IBDP Math </a:t>
                      </a:r>
                      <a:r>
                        <a:rPr lang="en-US" sz="1000" dirty="0" smtClean="0">
                          <a:effectLst/>
                          <a:latin typeface="Arial" panose="020B0604020202020204" pitchFamily="34" charset="0"/>
                          <a:ea typeface="Times New Roman" panose="02020603050405020304" pitchFamily="18" charset="0"/>
                        </a:rPr>
                        <a:t>SL</a:t>
                      </a: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txBody>
                  <a:tcPr marL="33412" marR="334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ash"/>
                      <a:round/>
                      <a:headEnd type="none" w="med" len="med"/>
                      <a:tailEnd type="none" w="med" len="med"/>
                    </a:lnB>
                  </a:tcPr>
                </a:tc>
              </a:tr>
              <a:tr h="280232">
                <a:tc vMerge="1">
                  <a:txBody>
                    <a:bodyPr/>
                    <a:lstStyle/>
                    <a:p>
                      <a:endParaRPr lang="en-US"/>
                    </a:p>
                  </a:txBody>
                  <a:tcPr/>
                </a:tc>
                <a:tc vMerge="1">
                  <a:txBody>
                    <a:bodyPr/>
                    <a:lstStyle/>
                    <a:p>
                      <a:endParaRPr lang="en-US"/>
                    </a:p>
                  </a:txBody>
                  <a:tcPr/>
                </a:tc>
                <a:tc gridSpan="2">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PDP Geometry or Precalculus in Summer</a:t>
                      </a:r>
                      <a:endParaRPr lang="en-US" sz="1000" dirty="0">
                        <a:effectLst/>
                        <a:latin typeface="Times New Roman" panose="02020603050405020304" pitchFamily="18" charset="0"/>
                        <a:ea typeface="Times New Roman" panose="02020603050405020304" pitchFamily="18" charset="0"/>
                      </a:endParaRPr>
                    </a:p>
                  </a:txBody>
                  <a:tcPr marL="33412" marR="334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a:noFill/>
                    </a:lnB>
                  </a:tcPr>
                </a:tc>
                <a:tc hMerge="1">
                  <a:txBody>
                    <a:bodyPr/>
                    <a:lstStyle/>
                    <a:p>
                      <a:endParaRPr lang="en-US"/>
                    </a:p>
                  </a:txBody>
                  <a:tcPr/>
                </a:tc>
                <a:tc rowSpan="2">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IBDP Math HL</a:t>
                      </a:r>
                      <a:endParaRPr lang="en-US" sz="1000" dirty="0">
                        <a:effectLst/>
                        <a:latin typeface="Times New Roman" panose="02020603050405020304" pitchFamily="18" charset="0"/>
                        <a:ea typeface="Times New Roman" panose="02020603050405020304" pitchFamily="18" charset="0"/>
                      </a:endParaRPr>
                    </a:p>
                  </a:txBody>
                  <a:tcPr marL="33412" marR="334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solid"/>
                      <a:round/>
                      <a:headEnd type="none" w="med" len="med"/>
                      <a:tailEnd type="none" w="med" len="med"/>
                    </a:lnB>
                  </a:tcPr>
                </a:tc>
              </a:tr>
              <a:tr h="176444">
                <a:tc vMerge="1">
                  <a:txBody>
                    <a:bodyPr/>
                    <a:lstStyle/>
                    <a:p>
                      <a:endParaRPr lang="en-US"/>
                    </a:p>
                  </a:txBody>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txBody>
                  <a:tcPr marL="33412" marR="334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txBody>
                  <a:tcPr marL="33412" marR="334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IBDP Math SL</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txBody>
                  <a:tcPr marL="33412" marR="334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vMerge="1">
                  <a:txBody>
                    <a:bodyPr/>
                    <a:lstStyle/>
                    <a:p>
                      <a:endParaRPr lang="en-US"/>
                    </a:p>
                  </a:txBody>
                  <a:tcPr/>
                </a:tc>
              </a:tr>
              <a:tr h="689480">
                <a:tc>
                  <a:txBody>
                    <a:bodyPr/>
                    <a:lstStyle/>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6</a:t>
                      </a:r>
                      <a:endParaRPr lang="en-US" sz="1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txBody>
                  <a:tcPr marL="33412" marR="334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P.E. or equivalent</a:t>
                      </a:r>
                      <a:endParaRPr lang="en-US" sz="1000" dirty="0">
                        <a:effectLst/>
                        <a:latin typeface="Times New Roman" panose="02020603050405020304" pitchFamily="18" charset="0"/>
                        <a:ea typeface="Times New Roman" panose="02020603050405020304" pitchFamily="18" charset="0"/>
                      </a:endParaRPr>
                    </a:p>
                  </a:txBody>
                  <a:tcPr marL="33412" marR="334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Elective/</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Health online or in </a:t>
                      </a:r>
                      <a:r>
                        <a:rPr lang="en-US" sz="1000" dirty="0" smtClean="0">
                          <a:effectLst/>
                          <a:latin typeface="Arial" panose="020B0604020202020204" pitchFamily="34" charset="0"/>
                          <a:ea typeface="Times New Roman" panose="02020603050405020304" pitchFamily="18" charset="0"/>
                        </a:rPr>
                        <a:t>summer</a:t>
                      </a: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txBody>
                  <a:tcPr marL="33412" marR="334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IBDP Group 6 SL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or Elective</a:t>
                      </a:r>
                      <a:endParaRPr lang="en-US" sz="1000" dirty="0">
                        <a:effectLst/>
                        <a:latin typeface="Times New Roman" panose="02020603050405020304" pitchFamily="18" charset="0"/>
                        <a:ea typeface="Times New Roman" panose="02020603050405020304" pitchFamily="18" charset="0"/>
                      </a:endParaRPr>
                    </a:p>
                  </a:txBody>
                  <a:tcPr marL="33412" marR="334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Elective</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or IBDP Group 6</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SL or </a:t>
                      </a:r>
                      <a:r>
                        <a:rPr lang="en-US" sz="1000" dirty="0" smtClean="0">
                          <a:effectLst/>
                          <a:latin typeface="Arial" panose="020B0604020202020204" pitchFamily="34" charset="0"/>
                          <a:ea typeface="Times New Roman" panose="02020603050405020304" pitchFamily="18" charset="0"/>
                        </a:rPr>
                        <a:t>HL</a:t>
                      </a: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txBody>
                  <a:tcPr marL="33412" marR="334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08573">
                <a:tc>
                  <a:txBody>
                    <a:bodyPr/>
                    <a:lstStyle/>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7</a:t>
                      </a:r>
                      <a:endParaRPr lang="en-US" sz="1000" dirty="0">
                        <a:effectLst/>
                        <a:latin typeface="Times New Roman" panose="02020603050405020304" pitchFamily="18" charset="0"/>
                        <a:ea typeface="Times New Roman" panose="02020603050405020304" pitchFamily="18" charset="0"/>
                      </a:endParaRPr>
                    </a:p>
                  </a:txBody>
                  <a:tcPr marL="33412" marR="334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PBM or CTE  Endorsement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course </a:t>
                      </a:r>
                      <a:r>
                        <a:rPr lang="en-US" sz="1000" dirty="0" smtClean="0">
                          <a:effectLst/>
                          <a:latin typeface="Arial" panose="020B0604020202020204" pitchFamily="34" charset="0"/>
                          <a:ea typeface="Times New Roman" panose="02020603050405020304" pitchFamily="18" charset="0"/>
                        </a:rPr>
                        <a:t>1</a:t>
                      </a:r>
                      <a:endParaRPr lang="en-US" sz="1000" dirty="0">
                        <a:effectLst/>
                        <a:latin typeface="Times New Roman" panose="02020603050405020304" pitchFamily="18" charset="0"/>
                        <a:ea typeface="Times New Roman" panose="02020603050405020304" pitchFamily="18" charset="0"/>
                      </a:endParaRPr>
                    </a:p>
                  </a:txBody>
                  <a:tcPr marL="33412" marR="334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BIM or Computer Science PDP or CTE Endorsement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course 2</a:t>
                      </a:r>
                      <a:endParaRPr lang="en-US" sz="1000" dirty="0">
                        <a:effectLst/>
                        <a:latin typeface="Times New Roman" panose="02020603050405020304" pitchFamily="18" charset="0"/>
                        <a:ea typeface="Times New Roman" panose="02020603050405020304" pitchFamily="18" charset="0"/>
                      </a:endParaRPr>
                    </a:p>
                  </a:txBody>
                  <a:tcPr marL="33412" marR="334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Government/TOK</a:t>
                      </a:r>
                      <a:endParaRPr lang="en-US" sz="1000" dirty="0">
                        <a:effectLst/>
                        <a:latin typeface="Times New Roman" panose="02020603050405020304" pitchFamily="18" charset="0"/>
                        <a:ea typeface="Times New Roman" panose="02020603050405020304" pitchFamily="18" charset="0"/>
                      </a:endParaRPr>
                    </a:p>
                  </a:txBody>
                  <a:tcPr marL="33412" marR="334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TOK/ Economics</a:t>
                      </a:r>
                      <a:endParaRPr lang="en-US" sz="1000" dirty="0">
                        <a:effectLst/>
                        <a:latin typeface="Times New Roman" panose="02020603050405020304" pitchFamily="18" charset="0"/>
                        <a:ea typeface="Times New Roman" panose="02020603050405020304" pitchFamily="18" charset="0"/>
                      </a:endParaRPr>
                    </a:p>
                  </a:txBody>
                  <a:tcPr marL="33412" marR="334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3460">
                <a:tc>
                  <a:txBody>
                    <a:bodyPr/>
                    <a:lstStyle/>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8</a:t>
                      </a:r>
                      <a:endParaRPr lang="en-US" sz="1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txBody>
                  <a:tcPr marL="33412" marR="334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Elective or Fine Art</a:t>
                      </a:r>
                      <a:endParaRPr lang="en-US" sz="1000" dirty="0">
                        <a:effectLst/>
                        <a:latin typeface="Times New Roman" panose="02020603050405020304" pitchFamily="18" charset="0"/>
                        <a:ea typeface="Times New Roman" panose="02020603050405020304" pitchFamily="18" charset="0"/>
                      </a:endParaRPr>
                    </a:p>
                  </a:txBody>
                  <a:tcPr marL="33412" marR="334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Fine Art or Elective</a:t>
                      </a:r>
                      <a:endParaRPr lang="en-US" sz="1000" dirty="0">
                        <a:effectLst/>
                        <a:latin typeface="Times New Roman" panose="02020603050405020304" pitchFamily="18" charset="0"/>
                        <a:ea typeface="Times New Roman" panose="02020603050405020304" pitchFamily="18" charset="0"/>
                      </a:endParaRPr>
                    </a:p>
                  </a:txBody>
                  <a:tcPr marL="33412" marR="334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Elective</a:t>
                      </a:r>
                      <a:endParaRPr lang="en-US" sz="1000" dirty="0">
                        <a:effectLst/>
                        <a:latin typeface="Times New Roman" panose="02020603050405020304" pitchFamily="18" charset="0"/>
                        <a:ea typeface="Times New Roman" panose="02020603050405020304" pitchFamily="18" charset="0"/>
                      </a:endParaRPr>
                    </a:p>
                  </a:txBody>
                  <a:tcPr marL="33412" marR="334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Elective</a:t>
                      </a:r>
                      <a:endParaRPr lang="en-US" sz="1000" dirty="0">
                        <a:effectLst/>
                        <a:latin typeface="Times New Roman" panose="02020603050405020304" pitchFamily="18" charset="0"/>
                        <a:ea typeface="Times New Roman" panose="02020603050405020304" pitchFamily="18" charset="0"/>
                      </a:endParaRPr>
                    </a:p>
                  </a:txBody>
                  <a:tcPr marL="33412" marR="334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3" name="TextBox 2"/>
          <p:cNvSpPr txBox="1"/>
          <p:nvPr/>
        </p:nvSpPr>
        <p:spPr>
          <a:xfrm>
            <a:off x="83128" y="2351315"/>
            <a:ext cx="2751074" cy="1200329"/>
          </a:xfrm>
          <a:prstGeom prst="rect">
            <a:avLst/>
          </a:prstGeom>
          <a:noFill/>
        </p:spPr>
        <p:txBody>
          <a:bodyPr wrap="none" rtlCol="0">
            <a:spAutoFit/>
          </a:bodyPr>
          <a:lstStyle/>
          <a:p>
            <a:r>
              <a:rPr lang="en-US" dirty="0" smtClean="0"/>
              <a:t>See notes section for a </a:t>
            </a:r>
          </a:p>
          <a:p>
            <a:r>
              <a:rPr lang="en-US" dirty="0" smtClean="0"/>
              <a:t>description about:</a:t>
            </a:r>
          </a:p>
          <a:p>
            <a:r>
              <a:rPr lang="en-US" dirty="0" smtClean="0"/>
              <a:t>IB Math Studies SL, IBDP </a:t>
            </a:r>
          </a:p>
          <a:p>
            <a:r>
              <a:rPr lang="en-US" dirty="0" smtClean="0"/>
              <a:t>Math SL, and IBDP Math HL.</a:t>
            </a:r>
          </a:p>
        </p:txBody>
      </p:sp>
    </p:spTree>
    <p:extLst>
      <p:ext uri="{BB962C8B-B14F-4D97-AF65-F5344CB8AC3E}">
        <p14:creationId xmlns:p14="http://schemas.microsoft.com/office/powerpoint/2010/main" val="203138323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3289" y="119755"/>
            <a:ext cx="9905998" cy="937150"/>
          </a:xfrm>
        </p:spPr>
        <p:txBody>
          <a:bodyPr>
            <a:normAutofit/>
          </a:bodyPr>
          <a:lstStyle/>
          <a:p>
            <a:pPr marL="0" marR="0" algn="ctr">
              <a:spcBef>
                <a:spcPts val="0"/>
              </a:spcBef>
              <a:spcAft>
                <a:spcPts val="0"/>
              </a:spcAft>
            </a:pPr>
            <a:r>
              <a:rPr lang="en-US" sz="1500" b="1" dirty="0">
                <a:latin typeface="Arial" panose="020B0604020202020204" pitchFamily="34" charset="0"/>
                <a:ea typeface="Times New Roman" panose="02020603050405020304" pitchFamily="18" charset="0"/>
              </a:rPr>
              <a:t>IB DIPLOMA SAMPLE PATHWAY</a:t>
            </a:r>
            <a:r>
              <a:rPr lang="en-US" sz="1500" dirty="0">
                <a:latin typeface="Times New Roman" panose="02020603050405020304" pitchFamily="18" charset="0"/>
                <a:ea typeface="Times New Roman" panose="02020603050405020304" pitchFamily="18" charset="0"/>
              </a:rPr>
              <a:t/>
            </a:r>
            <a:br>
              <a:rPr lang="en-US" sz="1500" dirty="0">
                <a:latin typeface="Times New Roman" panose="02020603050405020304" pitchFamily="18" charset="0"/>
                <a:ea typeface="Times New Roman" panose="02020603050405020304" pitchFamily="18" charset="0"/>
              </a:rPr>
            </a:br>
            <a:r>
              <a:rPr lang="en-US" sz="1500" dirty="0">
                <a:solidFill>
                  <a:srgbClr val="FFFF00"/>
                </a:solidFill>
                <a:latin typeface="Arial" panose="020B0604020202020204" pitchFamily="34" charset="0"/>
                <a:ea typeface="Times New Roman" panose="02020603050405020304" pitchFamily="18" charset="0"/>
              </a:rPr>
              <a:t>Computer Science </a:t>
            </a:r>
            <a:r>
              <a:rPr lang="en-US" sz="1500" dirty="0" smtClean="0">
                <a:solidFill>
                  <a:srgbClr val="FFFF00"/>
                </a:solidFill>
                <a:latin typeface="Arial" panose="020B0604020202020204" pitchFamily="34" charset="0"/>
                <a:ea typeface="Times New Roman" panose="02020603050405020304" pitchFamily="18" charset="0"/>
              </a:rPr>
              <a:t>Focus</a:t>
            </a:r>
            <a:r>
              <a:rPr lang="en-US" sz="1500" dirty="0">
                <a:latin typeface="Times New Roman" panose="02020603050405020304" pitchFamily="18" charset="0"/>
                <a:ea typeface="Times New Roman" panose="02020603050405020304" pitchFamily="18" charset="0"/>
              </a:rPr>
              <a:t/>
            </a:r>
            <a:br>
              <a:rPr lang="en-US" sz="1500" dirty="0">
                <a:latin typeface="Times New Roman" panose="02020603050405020304" pitchFamily="18" charset="0"/>
                <a:ea typeface="Times New Roman" panose="02020603050405020304" pitchFamily="18" charset="0"/>
              </a:rPr>
            </a:br>
            <a:r>
              <a:rPr lang="en-US" sz="1500" b="1" dirty="0">
                <a:solidFill>
                  <a:srgbClr val="FFFF00"/>
                </a:solidFill>
                <a:latin typeface="Arial" panose="020B0604020202020204" pitchFamily="34" charset="0"/>
                <a:ea typeface="Times New Roman" panose="02020603050405020304" pitchFamily="18" charset="0"/>
              </a:rPr>
              <a:t>STEM</a:t>
            </a:r>
            <a:r>
              <a:rPr lang="en-US" sz="1500" b="1" dirty="0">
                <a:latin typeface="Arial" panose="020B0604020202020204" pitchFamily="34" charset="0"/>
                <a:ea typeface="Times New Roman" panose="02020603050405020304" pitchFamily="18" charset="0"/>
              </a:rPr>
              <a:t> or </a:t>
            </a:r>
            <a:r>
              <a:rPr lang="en-US" sz="1500" b="1" dirty="0">
                <a:solidFill>
                  <a:srgbClr val="FFFF00"/>
                </a:solidFill>
                <a:latin typeface="Arial" panose="020B0604020202020204" pitchFamily="34" charset="0"/>
                <a:ea typeface="Times New Roman" panose="02020603050405020304" pitchFamily="18" charset="0"/>
              </a:rPr>
              <a:t>Multidisciplinary</a:t>
            </a:r>
            <a:r>
              <a:rPr lang="en-US" sz="1500" b="1" dirty="0">
                <a:latin typeface="Arial" panose="020B0604020202020204" pitchFamily="34" charset="0"/>
                <a:ea typeface="Times New Roman" panose="02020603050405020304" pitchFamily="18" charset="0"/>
              </a:rPr>
              <a:t> Endorsement</a:t>
            </a:r>
            <a:endParaRPr lang="en-US" sz="15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40974610"/>
              </p:ext>
            </p:extLst>
          </p:nvPr>
        </p:nvGraphicFramePr>
        <p:xfrm>
          <a:off x="3232461" y="1056905"/>
          <a:ext cx="5747654" cy="5721507"/>
        </p:xfrm>
        <a:graphic>
          <a:graphicData uri="http://schemas.openxmlformats.org/drawingml/2006/table">
            <a:tbl>
              <a:tblPr firstRow="1" firstCol="1" lastRow="1" lastCol="1" bandRow="1" bandCol="1"/>
              <a:tblGrid>
                <a:gridCol w="380008"/>
                <a:gridCol w="1626919"/>
                <a:gridCol w="1258785"/>
                <a:gridCol w="182692"/>
                <a:gridCol w="1052342"/>
                <a:gridCol w="1246908"/>
              </a:tblGrid>
              <a:tr h="151137">
                <a:tc>
                  <a:txBody>
                    <a:bodyPr/>
                    <a:lstStyle/>
                    <a:p>
                      <a:pPr marL="0" marR="0">
                        <a:spcBef>
                          <a:spcPts val="0"/>
                        </a:spcBef>
                        <a:spcAft>
                          <a:spcPts val="0"/>
                        </a:spcAft>
                      </a:pPr>
                      <a:r>
                        <a:rPr lang="en-US" sz="1000" dirty="0">
                          <a:effectLst/>
                          <a:latin typeface="Times New Roman" panose="02020603050405020304" pitchFamily="18" charset="0"/>
                          <a:ea typeface="Times New Roman" panose="02020603050405020304" pitchFamily="18" charset="0"/>
                        </a:rPr>
                        <a:t> </a:t>
                      </a:r>
                    </a:p>
                  </a:txBody>
                  <a:tcPr marL="33535" marR="335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Britannic Bold" panose="020B0903060703020204" pitchFamily="34" charset="0"/>
                          <a:ea typeface="Times New Roman" panose="02020603050405020304" pitchFamily="18" charset="0"/>
                        </a:rPr>
                        <a:t>9</a:t>
                      </a:r>
                      <a:r>
                        <a:rPr lang="en-US" sz="1000" baseline="30000" dirty="0">
                          <a:effectLst/>
                          <a:latin typeface="Britannic Bold" panose="020B0903060703020204" pitchFamily="34" charset="0"/>
                          <a:ea typeface="Times New Roman" panose="02020603050405020304" pitchFamily="18" charset="0"/>
                        </a:rPr>
                        <a:t>th</a:t>
                      </a:r>
                      <a:r>
                        <a:rPr lang="en-US" sz="1000" dirty="0">
                          <a:effectLst/>
                          <a:latin typeface="Britannic Bold" panose="020B0903060703020204" pitchFamily="34" charset="0"/>
                          <a:ea typeface="Times New Roman" panose="02020603050405020304" pitchFamily="18" charset="0"/>
                        </a:rPr>
                        <a:t> grade</a:t>
                      </a:r>
                      <a:endParaRPr lang="en-US" sz="1000" dirty="0">
                        <a:effectLst/>
                        <a:latin typeface="Times New Roman" panose="02020603050405020304" pitchFamily="18" charset="0"/>
                        <a:ea typeface="Times New Roman" panose="02020603050405020304" pitchFamily="18" charset="0"/>
                      </a:endParaRPr>
                    </a:p>
                  </a:txBody>
                  <a:tcPr marL="33535" marR="335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Britannic Bold" panose="020B0903060703020204" pitchFamily="34" charset="0"/>
                          <a:ea typeface="Times New Roman" panose="02020603050405020304" pitchFamily="18" charset="0"/>
                        </a:rPr>
                        <a:t>10</a:t>
                      </a:r>
                      <a:r>
                        <a:rPr lang="en-US" sz="1000" baseline="30000" dirty="0">
                          <a:effectLst/>
                          <a:latin typeface="Britannic Bold" panose="020B0903060703020204" pitchFamily="34" charset="0"/>
                          <a:ea typeface="Times New Roman" panose="02020603050405020304" pitchFamily="18" charset="0"/>
                        </a:rPr>
                        <a:t>th</a:t>
                      </a:r>
                      <a:r>
                        <a:rPr lang="en-US" sz="1000" dirty="0">
                          <a:effectLst/>
                          <a:latin typeface="Britannic Bold" panose="020B0903060703020204" pitchFamily="34" charset="0"/>
                          <a:ea typeface="Times New Roman" panose="02020603050405020304" pitchFamily="18" charset="0"/>
                        </a:rPr>
                        <a:t> grade</a:t>
                      </a:r>
                      <a:endParaRPr lang="en-US" sz="1000" dirty="0">
                        <a:effectLst/>
                        <a:latin typeface="Times New Roman" panose="02020603050405020304" pitchFamily="18" charset="0"/>
                        <a:ea typeface="Times New Roman" panose="02020603050405020304" pitchFamily="18" charset="0"/>
                      </a:endParaRPr>
                    </a:p>
                  </a:txBody>
                  <a:tcPr marL="33535" marR="335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marR="0" algn="ctr">
                        <a:spcBef>
                          <a:spcPts val="0"/>
                        </a:spcBef>
                        <a:spcAft>
                          <a:spcPts val="0"/>
                        </a:spcAft>
                      </a:pPr>
                      <a:r>
                        <a:rPr lang="en-US" sz="1000" dirty="0">
                          <a:effectLst/>
                          <a:latin typeface="Britannic Bold" panose="020B0903060703020204" pitchFamily="34" charset="0"/>
                          <a:ea typeface="Times New Roman" panose="02020603050405020304" pitchFamily="18" charset="0"/>
                        </a:rPr>
                        <a:t>11</a:t>
                      </a:r>
                      <a:r>
                        <a:rPr lang="en-US" sz="1000" baseline="30000" dirty="0">
                          <a:effectLst/>
                          <a:latin typeface="Britannic Bold" panose="020B0903060703020204" pitchFamily="34" charset="0"/>
                          <a:ea typeface="Times New Roman" panose="02020603050405020304" pitchFamily="18" charset="0"/>
                        </a:rPr>
                        <a:t>th</a:t>
                      </a:r>
                      <a:r>
                        <a:rPr lang="en-US" sz="1000" dirty="0">
                          <a:effectLst/>
                          <a:latin typeface="Britannic Bold" panose="020B0903060703020204" pitchFamily="34" charset="0"/>
                          <a:ea typeface="Times New Roman" panose="02020603050405020304" pitchFamily="18" charset="0"/>
                        </a:rPr>
                        <a:t> grade</a:t>
                      </a:r>
                      <a:endParaRPr lang="en-US" sz="1000" dirty="0">
                        <a:effectLst/>
                        <a:latin typeface="Times New Roman" panose="02020603050405020304" pitchFamily="18" charset="0"/>
                        <a:ea typeface="Times New Roman" panose="02020603050405020304" pitchFamily="18" charset="0"/>
                      </a:endParaRPr>
                    </a:p>
                  </a:txBody>
                  <a:tcPr marL="33535" marR="335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marL="0" marR="0" algn="ctr">
                        <a:spcBef>
                          <a:spcPts val="0"/>
                        </a:spcBef>
                        <a:spcAft>
                          <a:spcPts val="0"/>
                        </a:spcAft>
                      </a:pPr>
                      <a:endParaRPr lang="en-US" sz="600" dirty="0">
                        <a:effectLst/>
                        <a:latin typeface="Times New Roman" panose="02020603050405020304" pitchFamily="18" charset="0"/>
                        <a:ea typeface="Times New Roman" panose="02020603050405020304" pitchFamily="18" charset="0"/>
                      </a:endParaRPr>
                    </a:p>
                  </a:txBody>
                  <a:tcPr marL="33535" marR="335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Britannic Bold" panose="020B0903060703020204" pitchFamily="34" charset="0"/>
                          <a:ea typeface="Times New Roman" panose="02020603050405020304" pitchFamily="18" charset="0"/>
                        </a:rPr>
                        <a:t>12</a:t>
                      </a:r>
                      <a:r>
                        <a:rPr lang="en-US" sz="1000" baseline="30000" dirty="0">
                          <a:effectLst/>
                          <a:latin typeface="Britannic Bold" panose="020B0903060703020204" pitchFamily="34" charset="0"/>
                          <a:ea typeface="Times New Roman" panose="02020603050405020304" pitchFamily="18" charset="0"/>
                        </a:rPr>
                        <a:t>th</a:t>
                      </a:r>
                      <a:r>
                        <a:rPr lang="en-US" sz="1000" dirty="0">
                          <a:effectLst/>
                          <a:latin typeface="Britannic Bold" panose="020B0903060703020204" pitchFamily="34" charset="0"/>
                          <a:ea typeface="Times New Roman" panose="02020603050405020304" pitchFamily="18" charset="0"/>
                        </a:rPr>
                        <a:t> grade</a:t>
                      </a:r>
                      <a:endParaRPr lang="en-US" sz="1000" dirty="0">
                        <a:effectLst/>
                        <a:latin typeface="Times New Roman" panose="02020603050405020304" pitchFamily="18" charset="0"/>
                        <a:ea typeface="Times New Roman" panose="02020603050405020304" pitchFamily="18" charset="0"/>
                      </a:endParaRPr>
                    </a:p>
                  </a:txBody>
                  <a:tcPr marL="33535" marR="335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76695">
                <a:tc>
                  <a:txBody>
                    <a:bodyPr/>
                    <a:lstStyle/>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1</a:t>
                      </a:r>
                      <a:endParaRPr lang="en-US" sz="1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txBody>
                  <a:tcPr marL="33535" marR="335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English 1</a:t>
                      </a:r>
                      <a:endParaRPr lang="en-US" sz="1000" dirty="0">
                        <a:effectLst/>
                        <a:latin typeface="Times New Roman" panose="02020603050405020304" pitchFamily="18" charset="0"/>
                        <a:ea typeface="Times New Roman" panose="02020603050405020304" pitchFamily="18" charset="0"/>
                      </a:endParaRPr>
                    </a:p>
                  </a:txBody>
                  <a:tcPr marL="33535" marR="335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English 2</a:t>
                      </a:r>
                      <a:endParaRPr lang="en-US" sz="1000" dirty="0">
                        <a:effectLst/>
                        <a:latin typeface="Times New Roman" panose="02020603050405020304" pitchFamily="18" charset="0"/>
                        <a:ea typeface="Times New Roman" panose="02020603050405020304" pitchFamily="18" charset="0"/>
                      </a:endParaRPr>
                    </a:p>
                  </a:txBody>
                  <a:tcPr marL="33535" marR="335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ash"/>
                      <a:round/>
                      <a:headEnd type="none" w="med" len="med"/>
                      <a:tailEnd type="none" w="med" len="med"/>
                    </a:lnB>
                  </a:tcPr>
                </a:tc>
                <a:tc gridSpan="2">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IBDP English 3</a:t>
                      </a:r>
                      <a:endParaRPr lang="en-US" sz="1000" dirty="0">
                        <a:effectLst/>
                        <a:latin typeface="Times New Roman" panose="02020603050405020304" pitchFamily="18" charset="0"/>
                        <a:ea typeface="Times New Roman" panose="02020603050405020304" pitchFamily="18" charset="0"/>
                      </a:endParaRPr>
                    </a:p>
                  </a:txBody>
                  <a:tcPr marL="33535" marR="335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ash"/>
                      <a:round/>
                      <a:headEnd type="none" w="med" len="med"/>
                      <a:tailEnd type="none" w="med" len="med"/>
                    </a:lnB>
                  </a:tcPr>
                </a:tc>
                <a:tc hMerge="1">
                  <a:txBody>
                    <a:bodyPr/>
                    <a:lstStyle/>
                    <a:p>
                      <a:pPr marL="0" marR="0" algn="ctr">
                        <a:spcBef>
                          <a:spcPts val="0"/>
                        </a:spcBef>
                        <a:spcAft>
                          <a:spcPts val="0"/>
                        </a:spcAft>
                      </a:pPr>
                      <a:endParaRPr lang="en-US" sz="600" dirty="0">
                        <a:effectLst/>
                        <a:latin typeface="Times New Roman" panose="02020603050405020304" pitchFamily="18" charset="0"/>
                        <a:ea typeface="Times New Roman" panose="02020603050405020304" pitchFamily="18" charset="0"/>
                      </a:endParaRPr>
                    </a:p>
                  </a:txBody>
                  <a:tcPr marL="33535" marR="335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IBDP English 4</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smtClean="0">
                          <a:effectLst/>
                          <a:latin typeface="Arial" panose="020B0604020202020204" pitchFamily="34" charset="0"/>
                          <a:ea typeface="Times New Roman" panose="02020603050405020304" pitchFamily="18" charset="0"/>
                        </a:rPr>
                        <a:t>HL</a:t>
                      </a:r>
                      <a:endParaRPr lang="en-US" sz="1000" dirty="0">
                        <a:effectLst/>
                        <a:latin typeface="Times New Roman" panose="02020603050405020304" pitchFamily="18" charset="0"/>
                        <a:ea typeface="Times New Roman" panose="02020603050405020304" pitchFamily="18" charset="0"/>
                      </a:endParaRPr>
                    </a:p>
                  </a:txBody>
                  <a:tcPr marL="33535" marR="335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04546">
                <a:tc>
                  <a:txBody>
                    <a:bodyPr/>
                    <a:lstStyle/>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2</a:t>
                      </a:r>
                      <a:endParaRPr lang="en-US" sz="1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txBody>
                  <a:tcPr marL="33535" marR="335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Language Acquisition </a:t>
                      </a:r>
                      <a:endParaRPr lang="en-US" sz="1000" dirty="0">
                        <a:effectLst/>
                        <a:latin typeface="Times New Roman" panose="02020603050405020304" pitchFamily="18" charset="0"/>
                        <a:ea typeface="Times New Roman" panose="02020603050405020304" pitchFamily="18" charset="0"/>
                      </a:endParaRPr>
                    </a:p>
                  </a:txBody>
                  <a:tcPr marL="33535" marR="335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Language Acquisition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txBody>
                  <a:tcPr marL="33535" marR="335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gridSpan="2">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Language Acquisition</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3 PDP or 4 </a:t>
                      </a:r>
                      <a:r>
                        <a:rPr lang="en-US" sz="1000" dirty="0" smtClean="0">
                          <a:effectLst/>
                          <a:latin typeface="Arial" panose="020B0604020202020204" pitchFamily="34" charset="0"/>
                          <a:ea typeface="Times New Roman" panose="02020603050405020304" pitchFamily="18" charset="0"/>
                        </a:rPr>
                        <a:t>SL</a:t>
                      </a: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txBody>
                  <a:tcPr marL="33535" marR="335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hMerge="1">
                  <a:txBody>
                    <a:bodyPr/>
                    <a:lstStyle/>
                    <a:p>
                      <a:pPr marL="0" marR="0" algn="ctr">
                        <a:spcBef>
                          <a:spcPts val="0"/>
                        </a:spcBef>
                        <a:spcAft>
                          <a:spcPts val="0"/>
                        </a:spcAft>
                      </a:pPr>
                      <a:endParaRPr lang="en-US" sz="600" dirty="0">
                        <a:effectLst/>
                        <a:latin typeface="Times New Roman" panose="02020603050405020304" pitchFamily="18" charset="0"/>
                        <a:ea typeface="Times New Roman" panose="02020603050405020304" pitchFamily="18" charset="0"/>
                      </a:endParaRPr>
                    </a:p>
                  </a:txBody>
                  <a:tcPr marL="33535" marR="335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IBDP Language Acquisition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4 SL or 5 HL</a:t>
                      </a:r>
                      <a:endParaRPr lang="en-US" sz="1000" dirty="0">
                        <a:effectLst/>
                        <a:latin typeface="Times New Roman" panose="02020603050405020304" pitchFamily="18" charset="0"/>
                        <a:ea typeface="Times New Roman" panose="02020603050405020304" pitchFamily="18" charset="0"/>
                      </a:endParaRPr>
                    </a:p>
                  </a:txBody>
                  <a:tcPr marL="33535" marR="335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55683">
                <a:tc>
                  <a:txBody>
                    <a:bodyPr/>
                    <a:lstStyle/>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3</a:t>
                      </a:r>
                      <a:endParaRPr lang="en-US" sz="1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txBody>
                  <a:tcPr marL="33535" marR="335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World Geography</a:t>
                      </a:r>
                      <a:endParaRPr lang="en-US" sz="1000" dirty="0">
                        <a:effectLst/>
                        <a:latin typeface="Times New Roman" panose="02020603050405020304" pitchFamily="18" charset="0"/>
                        <a:ea typeface="Times New Roman" panose="02020603050405020304" pitchFamily="18" charset="0"/>
                      </a:endParaRPr>
                    </a:p>
                  </a:txBody>
                  <a:tcPr marL="33535" marR="335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World History</a:t>
                      </a:r>
                      <a:endParaRPr lang="en-US" sz="1000" dirty="0">
                        <a:effectLst/>
                        <a:latin typeface="Times New Roman" panose="02020603050405020304" pitchFamily="18" charset="0"/>
                        <a:ea typeface="Times New Roman" panose="02020603050405020304" pitchFamily="18" charset="0"/>
                      </a:endParaRPr>
                    </a:p>
                  </a:txBody>
                  <a:tcPr marL="33535" marR="335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gridSpan="2">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PDP U.S. History</a:t>
                      </a:r>
                      <a:endParaRPr lang="en-US" sz="1000" dirty="0">
                        <a:effectLst/>
                        <a:latin typeface="Times New Roman" panose="02020603050405020304" pitchFamily="18" charset="0"/>
                        <a:ea typeface="Times New Roman" panose="02020603050405020304" pitchFamily="18" charset="0"/>
                      </a:endParaRPr>
                    </a:p>
                  </a:txBody>
                  <a:tcPr marL="33535" marR="335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hMerge="1">
                  <a:txBody>
                    <a:bodyPr/>
                    <a:lstStyle/>
                    <a:p>
                      <a:pPr marL="0" marR="0" algn="ctr">
                        <a:spcBef>
                          <a:spcPts val="0"/>
                        </a:spcBef>
                        <a:spcAft>
                          <a:spcPts val="0"/>
                        </a:spcAft>
                      </a:pPr>
                      <a:endParaRPr lang="en-US" sz="600" dirty="0">
                        <a:effectLst/>
                        <a:latin typeface="Times New Roman" panose="02020603050405020304" pitchFamily="18" charset="0"/>
                        <a:ea typeface="Times New Roman" panose="02020603050405020304" pitchFamily="18" charset="0"/>
                      </a:endParaRPr>
                    </a:p>
                  </a:txBody>
                  <a:tcPr marL="33535" marR="335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IBDP Economics, World Religions SL or History of the Americas </a:t>
                      </a:r>
                      <a:r>
                        <a:rPr lang="en-US" sz="1000" dirty="0" smtClean="0">
                          <a:effectLst/>
                          <a:latin typeface="Arial" panose="020B0604020202020204" pitchFamily="34" charset="0"/>
                          <a:ea typeface="Times New Roman" panose="02020603050405020304" pitchFamily="18" charset="0"/>
                        </a:rPr>
                        <a:t>HL</a:t>
                      </a: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txBody>
                  <a:tcPr marL="33535" marR="335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06820">
                <a:tc>
                  <a:txBody>
                    <a:bodyPr/>
                    <a:lstStyle/>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4</a:t>
                      </a:r>
                      <a:endParaRPr lang="en-US" sz="1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txBody>
                  <a:tcPr marL="33535" marR="335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Biology</a:t>
                      </a:r>
                      <a:endParaRPr lang="en-US" sz="1000" dirty="0">
                        <a:effectLst/>
                        <a:latin typeface="Times New Roman" panose="02020603050405020304" pitchFamily="18" charset="0"/>
                        <a:ea typeface="Times New Roman" panose="02020603050405020304" pitchFamily="18" charset="0"/>
                      </a:endParaRPr>
                    </a:p>
                  </a:txBody>
                  <a:tcPr marL="33535" marR="335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Chemistry</a:t>
                      </a:r>
                      <a:endParaRPr lang="en-US" sz="1000" dirty="0">
                        <a:effectLst/>
                        <a:latin typeface="Times New Roman" panose="02020603050405020304" pitchFamily="18" charset="0"/>
                        <a:ea typeface="Times New Roman" panose="02020603050405020304" pitchFamily="18" charset="0"/>
                      </a:endParaRPr>
                    </a:p>
                  </a:txBody>
                  <a:tcPr marL="33535" marR="335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gridSpan="2">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Physics</a:t>
                      </a:r>
                      <a:endParaRPr lang="en-US" sz="1000" dirty="0">
                        <a:effectLst/>
                        <a:latin typeface="Times New Roman" panose="02020603050405020304" pitchFamily="18" charset="0"/>
                        <a:ea typeface="Times New Roman" panose="02020603050405020304" pitchFamily="18" charset="0"/>
                      </a:endParaRPr>
                    </a:p>
                  </a:txBody>
                  <a:tcPr marL="33535" marR="335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hMerge="1">
                  <a:txBody>
                    <a:bodyPr/>
                    <a:lstStyle/>
                    <a:p>
                      <a:pPr marL="0" marR="0" algn="ctr">
                        <a:spcBef>
                          <a:spcPts val="0"/>
                        </a:spcBef>
                        <a:spcAft>
                          <a:spcPts val="0"/>
                        </a:spcAft>
                      </a:pPr>
                      <a:endParaRPr lang="en-US" sz="600" dirty="0">
                        <a:effectLst/>
                        <a:latin typeface="Times New Roman" panose="02020603050405020304" pitchFamily="18" charset="0"/>
                        <a:ea typeface="Times New Roman" panose="02020603050405020304" pitchFamily="18" charset="0"/>
                      </a:endParaRPr>
                    </a:p>
                  </a:txBody>
                  <a:tcPr marL="33535" marR="335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IBDP Science SL: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Biology, Chemistry, Physics or Environmental </a:t>
                      </a:r>
                      <a:r>
                        <a:rPr lang="en-US" sz="1000" dirty="0" smtClean="0">
                          <a:effectLst/>
                          <a:latin typeface="Arial" panose="020B0604020202020204" pitchFamily="34" charset="0"/>
                          <a:ea typeface="Times New Roman" panose="02020603050405020304" pitchFamily="18" charset="0"/>
                        </a:rPr>
                        <a:t>Science</a:t>
                      </a: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txBody>
                  <a:tcPr marL="33535" marR="335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55683">
                <a:tc rowSpan="3">
                  <a:txBody>
                    <a:bodyPr/>
                    <a:lstStyle/>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5</a:t>
                      </a:r>
                      <a:endParaRPr lang="en-US" sz="1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txBody>
                  <a:tcPr marL="33535" marR="335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Algebra 1 in MS</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Algebra 2</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PDP recommended</a:t>
                      </a:r>
                      <a:endParaRPr lang="en-US" sz="1000" dirty="0">
                        <a:effectLst/>
                        <a:latin typeface="Times New Roman" panose="02020603050405020304" pitchFamily="18" charset="0"/>
                        <a:ea typeface="Times New Roman" panose="02020603050405020304" pitchFamily="18" charset="0"/>
                      </a:endParaRPr>
                    </a:p>
                  </a:txBody>
                  <a:tcPr marL="33535" marR="335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gridSpan="3">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Geometry                   Precalculus</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txBody>
                  <a:tcPr marL="33535" marR="335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hMerge="1">
                  <a:txBody>
                    <a:bodyPr/>
                    <a:lstStyle/>
                    <a:p>
                      <a:endParaRPr lang="en-US"/>
                    </a:p>
                  </a:txBody>
                  <a:tcPr/>
                </a:tc>
                <a:tc hMerge="1">
                  <a:txBody>
                    <a:bodyPr/>
                    <a:lstStyle/>
                    <a:p>
                      <a:endParaRPr lang="en-US"/>
                    </a:p>
                  </a:txBody>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IBDP Math Studies or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IBDP Math SL</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txBody>
                  <a:tcPr marL="33535" marR="335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ash"/>
                      <a:round/>
                      <a:headEnd type="none" w="med" len="med"/>
                      <a:tailEnd type="none" w="med" len="med"/>
                    </a:lnB>
                  </a:tcPr>
                </a:tc>
              </a:tr>
              <a:tr h="302273">
                <a:tc vMerge="1">
                  <a:txBody>
                    <a:bodyPr/>
                    <a:lstStyle/>
                    <a:p>
                      <a:endParaRPr lang="en-US"/>
                    </a:p>
                  </a:txBody>
                  <a:tcPr/>
                </a:tc>
                <a:tc vMerge="1">
                  <a:txBody>
                    <a:bodyPr/>
                    <a:lstStyle/>
                    <a:p>
                      <a:endParaRPr lang="en-US"/>
                    </a:p>
                  </a:txBody>
                  <a:tcPr/>
                </a:tc>
                <a:tc gridSpan="3">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PDP Geometry or Precalculus in Summer</a:t>
                      </a:r>
                      <a:endParaRPr lang="en-US" sz="1000" dirty="0">
                        <a:effectLst/>
                        <a:latin typeface="Times New Roman" panose="02020603050405020304" pitchFamily="18" charset="0"/>
                        <a:ea typeface="Times New Roman" panose="02020603050405020304" pitchFamily="18" charset="0"/>
                      </a:endParaRPr>
                    </a:p>
                  </a:txBody>
                  <a:tcPr marL="33535" marR="335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a:noFill/>
                    </a:lnB>
                  </a:tcPr>
                </a:tc>
                <a:tc hMerge="1">
                  <a:txBody>
                    <a:bodyPr/>
                    <a:lstStyle/>
                    <a:p>
                      <a:endParaRPr lang="en-US"/>
                    </a:p>
                  </a:txBody>
                  <a:tcPr/>
                </a:tc>
                <a:tc hMerge="1">
                  <a:txBody>
                    <a:bodyPr/>
                    <a:lstStyle/>
                    <a:p>
                      <a:endParaRPr lang="en-US"/>
                    </a:p>
                  </a:txBody>
                  <a:tcPr/>
                </a:tc>
                <a:tc rowSpan="2">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IBDP Math HL</a:t>
                      </a:r>
                      <a:endParaRPr lang="en-US" sz="1000" dirty="0">
                        <a:effectLst/>
                        <a:latin typeface="Times New Roman" panose="02020603050405020304" pitchFamily="18" charset="0"/>
                        <a:ea typeface="Times New Roman" panose="02020603050405020304" pitchFamily="18" charset="0"/>
                      </a:endParaRPr>
                    </a:p>
                  </a:txBody>
                  <a:tcPr marL="33535" marR="335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solid"/>
                      <a:round/>
                      <a:headEnd type="none" w="med" len="med"/>
                      <a:tailEnd type="none" w="med" len="med"/>
                    </a:lnB>
                  </a:tcPr>
                </a:tc>
              </a:tr>
              <a:tr h="151137">
                <a:tc vMerge="1">
                  <a:txBody>
                    <a:bodyPr/>
                    <a:lstStyle/>
                    <a:p>
                      <a:endParaRPr lang="en-US"/>
                    </a:p>
                  </a:txBody>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txBody>
                  <a:tcPr marL="33535" marR="335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gridSpan="2">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txBody>
                  <a:tcPr marL="33535" marR="335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IBDP Math SL</a:t>
                      </a:r>
                      <a:endParaRPr lang="en-US" sz="1000" dirty="0">
                        <a:effectLst/>
                        <a:latin typeface="Times New Roman" panose="02020603050405020304" pitchFamily="18" charset="0"/>
                        <a:ea typeface="Times New Roman" panose="02020603050405020304" pitchFamily="18" charset="0"/>
                      </a:endParaRPr>
                    </a:p>
                  </a:txBody>
                  <a:tcPr marL="33535" marR="335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vMerge="1">
                  <a:txBody>
                    <a:bodyPr/>
                    <a:lstStyle/>
                    <a:p>
                      <a:endParaRPr lang="en-US"/>
                    </a:p>
                  </a:txBody>
                  <a:tcPr/>
                </a:tc>
              </a:tr>
              <a:tr h="604546">
                <a:tc>
                  <a:txBody>
                    <a:bodyPr/>
                    <a:lstStyle/>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6</a:t>
                      </a:r>
                      <a:endParaRPr lang="en-US" sz="1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txBody>
                  <a:tcPr marL="33535" marR="335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P.E. or equivalent</a:t>
                      </a:r>
                      <a:endParaRPr lang="en-US" sz="1000" dirty="0">
                        <a:effectLst/>
                        <a:latin typeface="Times New Roman" panose="02020603050405020304" pitchFamily="18" charset="0"/>
                        <a:ea typeface="Times New Roman" panose="02020603050405020304" pitchFamily="18" charset="0"/>
                      </a:endParaRPr>
                    </a:p>
                  </a:txBody>
                  <a:tcPr marL="33535" marR="335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Elective/</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Health online or in </a:t>
                      </a:r>
                      <a:r>
                        <a:rPr lang="en-US" sz="1000" dirty="0" smtClean="0">
                          <a:effectLst/>
                          <a:latin typeface="Arial" panose="020B0604020202020204" pitchFamily="34" charset="0"/>
                          <a:ea typeface="Times New Roman" panose="02020603050405020304" pitchFamily="18" charset="0"/>
                        </a:rPr>
                        <a:t>summer</a:t>
                      </a:r>
                      <a:endParaRPr lang="en-US" sz="1000" dirty="0">
                        <a:effectLst/>
                        <a:latin typeface="Times New Roman" panose="02020603050405020304" pitchFamily="18" charset="0"/>
                        <a:ea typeface="Times New Roman" panose="02020603050405020304" pitchFamily="18" charset="0"/>
                      </a:endParaRPr>
                    </a:p>
                  </a:txBody>
                  <a:tcPr marL="33535" marR="335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Government/TOK</a:t>
                      </a:r>
                      <a:endParaRPr lang="en-US" sz="1000" dirty="0">
                        <a:effectLst/>
                        <a:latin typeface="Times New Roman" panose="02020603050405020304" pitchFamily="18" charset="0"/>
                        <a:ea typeface="Times New Roman" panose="02020603050405020304" pitchFamily="18" charset="0"/>
                      </a:endParaRPr>
                    </a:p>
                  </a:txBody>
                  <a:tcPr marL="33535" marR="335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TOK/ Economics</a:t>
                      </a:r>
                      <a:endParaRPr lang="en-US" sz="1000" dirty="0">
                        <a:effectLst/>
                        <a:latin typeface="Times New Roman" panose="02020603050405020304" pitchFamily="18" charset="0"/>
                        <a:ea typeface="Times New Roman" panose="02020603050405020304" pitchFamily="18" charset="0"/>
                      </a:endParaRPr>
                    </a:p>
                  </a:txBody>
                  <a:tcPr marL="33535" marR="335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20412">
                <a:tc>
                  <a:txBody>
                    <a:bodyPr/>
                    <a:lstStyle/>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7</a:t>
                      </a:r>
                      <a:endParaRPr lang="en-US" sz="1000" dirty="0">
                        <a:effectLst/>
                        <a:latin typeface="Times New Roman" panose="02020603050405020304" pitchFamily="18" charset="0"/>
                        <a:ea typeface="Times New Roman" panose="02020603050405020304" pitchFamily="18" charset="0"/>
                      </a:endParaRPr>
                    </a:p>
                  </a:txBody>
                  <a:tcPr marL="33535" marR="335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Principles of Business, Marketing and </a:t>
                      </a:r>
                      <a:r>
                        <a:rPr lang="en-US" sz="1000" dirty="0" smtClean="0">
                          <a:effectLst/>
                          <a:latin typeface="Arial" panose="020B0604020202020204" pitchFamily="34" charset="0"/>
                          <a:ea typeface="Times New Roman" panose="02020603050405020304" pitchFamily="18" charset="0"/>
                        </a:rPr>
                        <a:t>Finance</a:t>
                      </a:r>
                      <a:endParaRPr lang="en-US" sz="1000" dirty="0">
                        <a:effectLst/>
                        <a:latin typeface="Times New Roman" panose="02020603050405020304" pitchFamily="18" charset="0"/>
                        <a:ea typeface="Times New Roman" panose="02020603050405020304" pitchFamily="18" charset="0"/>
                      </a:endParaRPr>
                    </a:p>
                  </a:txBody>
                  <a:tcPr marL="33535" marR="335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Computer Science PDP</a:t>
                      </a:r>
                      <a:endParaRPr lang="en-US" sz="1000" dirty="0">
                        <a:effectLst/>
                        <a:latin typeface="Times New Roman" panose="02020603050405020304" pitchFamily="18" charset="0"/>
                        <a:ea typeface="Times New Roman" panose="02020603050405020304" pitchFamily="18" charset="0"/>
                      </a:endParaRPr>
                    </a:p>
                  </a:txBody>
                  <a:tcPr marL="33535" marR="335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IBDP Computer Science SL</a:t>
                      </a:r>
                      <a:endParaRPr lang="en-US" sz="1000" dirty="0">
                        <a:effectLst/>
                        <a:latin typeface="Times New Roman" panose="02020603050405020304" pitchFamily="18" charset="0"/>
                        <a:ea typeface="Times New Roman" panose="02020603050405020304" pitchFamily="18" charset="0"/>
                      </a:endParaRPr>
                    </a:p>
                  </a:txBody>
                  <a:tcPr marL="33535" marR="335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IBDP Computer Science HL</a:t>
                      </a:r>
                      <a:endParaRPr lang="en-US" sz="1000" dirty="0">
                        <a:effectLst/>
                        <a:latin typeface="Times New Roman" panose="02020603050405020304" pitchFamily="18" charset="0"/>
                        <a:ea typeface="Times New Roman" panose="02020603050405020304" pitchFamily="18" charset="0"/>
                      </a:endParaRPr>
                    </a:p>
                  </a:txBody>
                  <a:tcPr marL="33535" marR="335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53410">
                <a:tc>
                  <a:txBody>
                    <a:bodyPr/>
                    <a:lstStyle/>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8</a:t>
                      </a:r>
                      <a:endParaRPr lang="en-US" sz="1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txBody>
                  <a:tcPr marL="33535" marR="335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Fine Art</a:t>
                      </a:r>
                      <a:endParaRPr lang="en-US" sz="1000" dirty="0">
                        <a:effectLst/>
                        <a:latin typeface="Times New Roman" panose="02020603050405020304" pitchFamily="18" charset="0"/>
                        <a:ea typeface="Times New Roman" panose="02020603050405020304" pitchFamily="18" charset="0"/>
                      </a:endParaRPr>
                    </a:p>
                  </a:txBody>
                  <a:tcPr marL="33535" marR="335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Elective</a:t>
                      </a:r>
                      <a:endParaRPr lang="en-US" sz="1000" dirty="0">
                        <a:effectLst/>
                        <a:latin typeface="Times New Roman" panose="02020603050405020304" pitchFamily="18" charset="0"/>
                        <a:ea typeface="Times New Roman" panose="02020603050405020304" pitchFamily="18" charset="0"/>
                      </a:endParaRPr>
                    </a:p>
                  </a:txBody>
                  <a:tcPr marL="33535" marR="335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Elective</a:t>
                      </a:r>
                      <a:endParaRPr lang="en-US" sz="1000" dirty="0">
                        <a:effectLst/>
                        <a:latin typeface="Times New Roman" panose="02020603050405020304" pitchFamily="18" charset="0"/>
                        <a:ea typeface="Times New Roman" panose="02020603050405020304" pitchFamily="18" charset="0"/>
                      </a:endParaRPr>
                    </a:p>
                  </a:txBody>
                  <a:tcPr marL="33535" marR="335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Elective</a:t>
                      </a:r>
                      <a:endParaRPr lang="en-US" sz="1000" dirty="0">
                        <a:effectLst/>
                        <a:latin typeface="Times New Roman" panose="02020603050405020304" pitchFamily="18" charset="0"/>
                        <a:ea typeface="Times New Roman" panose="02020603050405020304" pitchFamily="18" charset="0"/>
                      </a:endParaRPr>
                    </a:p>
                  </a:txBody>
                  <a:tcPr marL="33535" marR="335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81147508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82037" y="-486888"/>
            <a:ext cx="9905998" cy="1736480"/>
          </a:xfrm>
        </p:spPr>
        <p:txBody>
          <a:bodyPr>
            <a:normAutofit/>
          </a:bodyPr>
          <a:lstStyle/>
          <a:p>
            <a:pPr marL="0" marR="0" algn="ctr">
              <a:spcBef>
                <a:spcPts val="0"/>
              </a:spcBef>
              <a:spcAft>
                <a:spcPts val="0"/>
              </a:spcAft>
            </a:pPr>
            <a:r>
              <a:rPr lang="en-US" sz="1500" b="1" dirty="0">
                <a:latin typeface="Arial" panose="020B0604020202020204" pitchFamily="34" charset="0"/>
                <a:ea typeface="Times New Roman" panose="02020603050405020304" pitchFamily="18" charset="0"/>
              </a:rPr>
              <a:t>IB DIPLOMA SAMPLE </a:t>
            </a:r>
            <a:r>
              <a:rPr lang="en-US" sz="1500" b="1" dirty="0" smtClean="0">
                <a:latin typeface="Arial" panose="020B0604020202020204" pitchFamily="34" charset="0"/>
                <a:ea typeface="Times New Roman" panose="02020603050405020304" pitchFamily="18" charset="0"/>
              </a:rPr>
              <a:t>PATHWAY</a:t>
            </a:r>
            <a:r>
              <a:rPr lang="en-US" sz="1500" dirty="0">
                <a:latin typeface="Times New Roman" panose="02020603050405020304" pitchFamily="18" charset="0"/>
                <a:ea typeface="Times New Roman" panose="02020603050405020304" pitchFamily="18" charset="0"/>
              </a:rPr>
              <a:t/>
            </a:r>
            <a:br>
              <a:rPr lang="en-US" sz="1500" dirty="0">
                <a:latin typeface="Times New Roman" panose="02020603050405020304" pitchFamily="18" charset="0"/>
                <a:ea typeface="Times New Roman" panose="02020603050405020304" pitchFamily="18" charset="0"/>
              </a:rPr>
            </a:br>
            <a:r>
              <a:rPr lang="en-US" sz="1500" dirty="0">
                <a:solidFill>
                  <a:srgbClr val="FFFF00"/>
                </a:solidFill>
                <a:latin typeface="Arial" panose="020B0604020202020204" pitchFamily="34" charset="0"/>
                <a:ea typeface="Times New Roman" panose="02020603050405020304" pitchFamily="18" charset="0"/>
              </a:rPr>
              <a:t>Fine Arts </a:t>
            </a:r>
            <a:r>
              <a:rPr lang="en-US" sz="1500" dirty="0" smtClean="0">
                <a:solidFill>
                  <a:srgbClr val="FFFF00"/>
                </a:solidFill>
                <a:latin typeface="Arial" panose="020B0604020202020204" pitchFamily="34" charset="0"/>
                <a:ea typeface="Times New Roman" panose="02020603050405020304" pitchFamily="18" charset="0"/>
              </a:rPr>
              <a:t>Focus</a:t>
            </a:r>
            <a:r>
              <a:rPr lang="en-US" sz="1500" dirty="0">
                <a:latin typeface="Arial" panose="020B0604020202020204" pitchFamily="34" charset="0"/>
                <a:ea typeface="Times New Roman" panose="02020603050405020304" pitchFamily="18" charset="0"/>
              </a:rPr>
              <a:t> </a:t>
            </a:r>
            <a:r>
              <a:rPr lang="en-US" sz="1500" dirty="0">
                <a:latin typeface="Times New Roman" panose="02020603050405020304" pitchFamily="18" charset="0"/>
                <a:ea typeface="Times New Roman" panose="02020603050405020304" pitchFamily="18" charset="0"/>
              </a:rPr>
              <a:t/>
            </a:r>
            <a:br>
              <a:rPr lang="en-US" sz="1500" dirty="0">
                <a:latin typeface="Times New Roman" panose="02020603050405020304" pitchFamily="18" charset="0"/>
                <a:ea typeface="Times New Roman" panose="02020603050405020304" pitchFamily="18" charset="0"/>
              </a:rPr>
            </a:br>
            <a:r>
              <a:rPr lang="en-US" sz="1500" b="1" dirty="0">
                <a:solidFill>
                  <a:srgbClr val="FFFF00"/>
                </a:solidFill>
                <a:latin typeface="Arial" panose="020B0604020202020204" pitchFamily="34" charset="0"/>
                <a:ea typeface="Times New Roman" panose="02020603050405020304" pitchFamily="18" charset="0"/>
              </a:rPr>
              <a:t>STEM</a:t>
            </a:r>
            <a:r>
              <a:rPr lang="en-US" sz="1500" b="1" dirty="0">
                <a:latin typeface="Arial" panose="020B0604020202020204" pitchFamily="34" charset="0"/>
                <a:ea typeface="Times New Roman" panose="02020603050405020304" pitchFamily="18" charset="0"/>
              </a:rPr>
              <a:t> or </a:t>
            </a:r>
            <a:r>
              <a:rPr lang="en-US" sz="1500" b="1" dirty="0">
                <a:solidFill>
                  <a:srgbClr val="FFFF00"/>
                </a:solidFill>
                <a:latin typeface="Arial" panose="020B0604020202020204" pitchFamily="34" charset="0"/>
                <a:ea typeface="Times New Roman" panose="02020603050405020304" pitchFamily="18" charset="0"/>
              </a:rPr>
              <a:t>Arts &amp; Humanities </a:t>
            </a:r>
            <a:r>
              <a:rPr lang="en-US" sz="1500" b="1" dirty="0">
                <a:latin typeface="Arial" panose="020B0604020202020204" pitchFamily="34" charset="0"/>
                <a:ea typeface="Times New Roman" panose="02020603050405020304" pitchFamily="18" charset="0"/>
              </a:rPr>
              <a:t>Endorsement</a:t>
            </a:r>
            <a:endParaRPr lang="en-US" sz="15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744861252"/>
              </p:ext>
            </p:extLst>
          </p:nvPr>
        </p:nvGraphicFramePr>
        <p:xfrm>
          <a:off x="2458193" y="794051"/>
          <a:ext cx="6899563" cy="6063949"/>
        </p:xfrm>
        <a:graphic>
          <a:graphicData uri="http://schemas.openxmlformats.org/drawingml/2006/table">
            <a:tbl>
              <a:tblPr firstRow="1" firstCol="1" lastRow="1" lastCol="1" bandRow="1" bandCol="1"/>
              <a:tblGrid>
                <a:gridCol w="524476"/>
                <a:gridCol w="1844122"/>
                <a:gridCol w="1771817"/>
                <a:gridCol w="1379574"/>
                <a:gridCol w="1379574"/>
              </a:tblGrid>
              <a:tr h="148510">
                <a:tc>
                  <a:txBody>
                    <a:bodyPr/>
                    <a:lstStyle/>
                    <a:p>
                      <a:pPr marL="0" marR="0">
                        <a:spcBef>
                          <a:spcPts val="0"/>
                        </a:spcBef>
                        <a:spcAft>
                          <a:spcPts val="0"/>
                        </a:spcAft>
                      </a:pPr>
                      <a:r>
                        <a:rPr lang="en-US" sz="1000" dirty="0">
                          <a:effectLst/>
                          <a:latin typeface="Times New Roman" panose="02020603050405020304" pitchFamily="18" charset="0"/>
                          <a:ea typeface="Times New Roman" panose="02020603050405020304" pitchFamily="18" charset="0"/>
                        </a:rPr>
                        <a:t> </a:t>
                      </a:r>
                    </a:p>
                  </a:txBody>
                  <a:tcPr marL="33760" marR="337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Britannic Bold" panose="020B0903060703020204" pitchFamily="34" charset="0"/>
                          <a:ea typeface="Times New Roman" panose="02020603050405020304" pitchFamily="18" charset="0"/>
                        </a:rPr>
                        <a:t>9</a:t>
                      </a:r>
                      <a:r>
                        <a:rPr lang="en-US" sz="1000" baseline="30000" dirty="0">
                          <a:effectLst/>
                          <a:latin typeface="Britannic Bold" panose="020B0903060703020204" pitchFamily="34" charset="0"/>
                          <a:ea typeface="Times New Roman" panose="02020603050405020304" pitchFamily="18" charset="0"/>
                        </a:rPr>
                        <a:t>th</a:t>
                      </a:r>
                      <a:r>
                        <a:rPr lang="en-US" sz="1000" dirty="0">
                          <a:effectLst/>
                          <a:latin typeface="Britannic Bold" panose="020B0903060703020204" pitchFamily="34" charset="0"/>
                          <a:ea typeface="Times New Roman" panose="02020603050405020304" pitchFamily="18" charset="0"/>
                        </a:rPr>
                        <a:t> grade</a:t>
                      </a:r>
                      <a:endParaRPr lang="en-US" sz="1000" dirty="0">
                        <a:effectLst/>
                        <a:latin typeface="Times New Roman" panose="02020603050405020304" pitchFamily="18" charset="0"/>
                        <a:ea typeface="Times New Roman" panose="02020603050405020304" pitchFamily="18" charset="0"/>
                      </a:endParaRPr>
                    </a:p>
                  </a:txBody>
                  <a:tcPr marL="33760" marR="337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Britannic Bold" panose="020B0903060703020204" pitchFamily="34" charset="0"/>
                          <a:ea typeface="Times New Roman" panose="02020603050405020304" pitchFamily="18" charset="0"/>
                        </a:rPr>
                        <a:t>10</a:t>
                      </a:r>
                      <a:r>
                        <a:rPr lang="en-US" sz="1000" baseline="30000" dirty="0">
                          <a:effectLst/>
                          <a:latin typeface="Britannic Bold" panose="020B0903060703020204" pitchFamily="34" charset="0"/>
                          <a:ea typeface="Times New Roman" panose="02020603050405020304" pitchFamily="18" charset="0"/>
                        </a:rPr>
                        <a:t>th</a:t>
                      </a:r>
                      <a:r>
                        <a:rPr lang="en-US" sz="1000" dirty="0">
                          <a:effectLst/>
                          <a:latin typeface="Britannic Bold" panose="020B0903060703020204" pitchFamily="34" charset="0"/>
                          <a:ea typeface="Times New Roman" panose="02020603050405020304" pitchFamily="18" charset="0"/>
                        </a:rPr>
                        <a:t> grade</a:t>
                      </a:r>
                      <a:endParaRPr lang="en-US" sz="1000" dirty="0">
                        <a:effectLst/>
                        <a:latin typeface="Times New Roman" panose="02020603050405020304" pitchFamily="18" charset="0"/>
                        <a:ea typeface="Times New Roman" panose="02020603050405020304" pitchFamily="18" charset="0"/>
                      </a:endParaRPr>
                    </a:p>
                  </a:txBody>
                  <a:tcPr marL="33760" marR="337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Britannic Bold" panose="020B0903060703020204" pitchFamily="34" charset="0"/>
                          <a:ea typeface="Times New Roman" panose="02020603050405020304" pitchFamily="18" charset="0"/>
                        </a:rPr>
                        <a:t>11</a:t>
                      </a:r>
                      <a:r>
                        <a:rPr lang="en-US" sz="1000" baseline="30000" dirty="0">
                          <a:effectLst/>
                          <a:latin typeface="Britannic Bold" panose="020B0903060703020204" pitchFamily="34" charset="0"/>
                          <a:ea typeface="Times New Roman" panose="02020603050405020304" pitchFamily="18" charset="0"/>
                        </a:rPr>
                        <a:t>th</a:t>
                      </a:r>
                      <a:r>
                        <a:rPr lang="en-US" sz="1000" dirty="0">
                          <a:effectLst/>
                          <a:latin typeface="Britannic Bold" panose="020B0903060703020204" pitchFamily="34" charset="0"/>
                          <a:ea typeface="Times New Roman" panose="02020603050405020304" pitchFamily="18" charset="0"/>
                        </a:rPr>
                        <a:t> grade</a:t>
                      </a:r>
                      <a:endParaRPr lang="en-US" sz="1000" dirty="0">
                        <a:effectLst/>
                        <a:latin typeface="Times New Roman" panose="02020603050405020304" pitchFamily="18" charset="0"/>
                        <a:ea typeface="Times New Roman" panose="02020603050405020304" pitchFamily="18" charset="0"/>
                      </a:endParaRPr>
                    </a:p>
                  </a:txBody>
                  <a:tcPr marL="33760" marR="337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Britannic Bold" panose="020B0903060703020204" pitchFamily="34" charset="0"/>
                          <a:ea typeface="Times New Roman" panose="02020603050405020304" pitchFamily="18" charset="0"/>
                        </a:rPr>
                        <a:t>12</a:t>
                      </a:r>
                      <a:r>
                        <a:rPr lang="en-US" sz="1000" baseline="30000" dirty="0">
                          <a:effectLst/>
                          <a:latin typeface="Britannic Bold" panose="020B0903060703020204" pitchFamily="34" charset="0"/>
                          <a:ea typeface="Times New Roman" panose="02020603050405020304" pitchFamily="18" charset="0"/>
                        </a:rPr>
                        <a:t>th</a:t>
                      </a:r>
                      <a:r>
                        <a:rPr lang="en-US" sz="1000" dirty="0">
                          <a:effectLst/>
                          <a:latin typeface="Britannic Bold" panose="020B0903060703020204" pitchFamily="34" charset="0"/>
                          <a:ea typeface="Times New Roman" panose="02020603050405020304" pitchFamily="18" charset="0"/>
                        </a:rPr>
                        <a:t> grade</a:t>
                      </a:r>
                      <a:endParaRPr lang="en-US" sz="1000" dirty="0">
                        <a:effectLst/>
                        <a:latin typeface="Times New Roman" panose="02020603050405020304" pitchFamily="18" charset="0"/>
                        <a:ea typeface="Times New Roman" panose="02020603050405020304" pitchFamily="18" charset="0"/>
                      </a:endParaRPr>
                    </a:p>
                  </a:txBody>
                  <a:tcPr marL="33760" marR="337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5530">
                <a:tc>
                  <a:txBody>
                    <a:bodyPr/>
                    <a:lstStyle/>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1</a:t>
                      </a:r>
                      <a:endParaRPr lang="en-US" sz="1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txBody>
                  <a:tcPr marL="33760" marR="337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English 1</a:t>
                      </a:r>
                      <a:endParaRPr lang="en-US" sz="1000" dirty="0">
                        <a:effectLst/>
                        <a:latin typeface="Times New Roman" panose="02020603050405020304" pitchFamily="18" charset="0"/>
                        <a:ea typeface="Times New Roman" panose="02020603050405020304" pitchFamily="18" charset="0"/>
                      </a:endParaRPr>
                    </a:p>
                  </a:txBody>
                  <a:tcPr marL="33760" marR="337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English 2</a:t>
                      </a:r>
                      <a:endParaRPr lang="en-US" sz="1000" dirty="0">
                        <a:effectLst/>
                        <a:latin typeface="Times New Roman" panose="02020603050405020304" pitchFamily="18" charset="0"/>
                        <a:ea typeface="Times New Roman" panose="02020603050405020304" pitchFamily="18" charset="0"/>
                      </a:endParaRPr>
                    </a:p>
                  </a:txBody>
                  <a:tcPr marL="33760" marR="337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IBDP English 3</a:t>
                      </a:r>
                      <a:endParaRPr lang="en-US" sz="1000" dirty="0">
                        <a:effectLst/>
                        <a:latin typeface="Times New Roman" panose="02020603050405020304" pitchFamily="18" charset="0"/>
                        <a:ea typeface="Times New Roman" panose="02020603050405020304" pitchFamily="18" charset="0"/>
                      </a:endParaRPr>
                    </a:p>
                  </a:txBody>
                  <a:tcPr marL="33760" marR="337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IBDP English 4 HL</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txBody>
                  <a:tcPr marL="33760" marR="337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94040">
                <a:tc>
                  <a:txBody>
                    <a:bodyPr/>
                    <a:lstStyle/>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2</a:t>
                      </a:r>
                      <a:endParaRPr lang="en-US" sz="1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txBody>
                  <a:tcPr marL="33760" marR="337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Language Acquisition </a:t>
                      </a:r>
                      <a:endParaRPr lang="en-US" sz="1000" dirty="0">
                        <a:effectLst/>
                        <a:latin typeface="Times New Roman" panose="02020603050405020304" pitchFamily="18" charset="0"/>
                        <a:ea typeface="Times New Roman" panose="02020603050405020304" pitchFamily="18" charset="0"/>
                      </a:endParaRPr>
                    </a:p>
                  </a:txBody>
                  <a:tcPr marL="33760" marR="337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Language Acquisition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txBody>
                  <a:tcPr marL="33760" marR="337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Language Acquisition</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3 PDP or 4 SL</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txBody>
                  <a:tcPr marL="33760" marR="337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IBDP Language Acquisition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4 SL or 5 HL</a:t>
                      </a:r>
                      <a:endParaRPr lang="en-US" sz="1000" dirty="0">
                        <a:effectLst/>
                        <a:latin typeface="Times New Roman" panose="02020603050405020304" pitchFamily="18" charset="0"/>
                        <a:ea typeface="Times New Roman" panose="02020603050405020304" pitchFamily="18" charset="0"/>
                      </a:endParaRPr>
                    </a:p>
                  </a:txBody>
                  <a:tcPr marL="33760" marR="337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42551">
                <a:tc>
                  <a:txBody>
                    <a:bodyPr/>
                    <a:lstStyle/>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3</a:t>
                      </a:r>
                      <a:endParaRPr lang="en-US" sz="1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txBody>
                  <a:tcPr marL="33760" marR="337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World Geography</a:t>
                      </a:r>
                      <a:endParaRPr lang="en-US" sz="1000" dirty="0">
                        <a:effectLst/>
                        <a:latin typeface="Times New Roman" panose="02020603050405020304" pitchFamily="18" charset="0"/>
                        <a:ea typeface="Times New Roman" panose="02020603050405020304" pitchFamily="18" charset="0"/>
                      </a:endParaRPr>
                    </a:p>
                  </a:txBody>
                  <a:tcPr marL="33760" marR="337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World History</a:t>
                      </a:r>
                      <a:endParaRPr lang="en-US" sz="1000" dirty="0">
                        <a:effectLst/>
                        <a:latin typeface="Times New Roman" panose="02020603050405020304" pitchFamily="18" charset="0"/>
                        <a:ea typeface="Times New Roman" panose="02020603050405020304" pitchFamily="18" charset="0"/>
                      </a:endParaRPr>
                    </a:p>
                  </a:txBody>
                  <a:tcPr marL="33760" marR="337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PDP U.S. History</a:t>
                      </a:r>
                      <a:endParaRPr lang="en-US" sz="1000" dirty="0">
                        <a:effectLst/>
                        <a:latin typeface="Times New Roman" panose="02020603050405020304" pitchFamily="18" charset="0"/>
                        <a:ea typeface="Times New Roman" panose="02020603050405020304" pitchFamily="18" charset="0"/>
                      </a:endParaRPr>
                    </a:p>
                  </a:txBody>
                  <a:tcPr marL="33760" marR="337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IBDP Economics, World Religions SL or History of the Americas </a:t>
                      </a:r>
                      <a:r>
                        <a:rPr lang="en-US" sz="1000" dirty="0" smtClean="0">
                          <a:effectLst/>
                          <a:latin typeface="Arial" panose="020B0604020202020204" pitchFamily="34" charset="0"/>
                          <a:ea typeface="Times New Roman" panose="02020603050405020304" pitchFamily="18" charset="0"/>
                        </a:rPr>
                        <a:t>HL</a:t>
                      </a:r>
                      <a:endParaRPr lang="en-US" sz="1000" dirty="0">
                        <a:effectLst/>
                        <a:latin typeface="Times New Roman" panose="02020603050405020304" pitchFamily="18" charset="0"/>
                        <a:ea typeface="Times New Roman" panose="02020603050405020304" pitchFamily="18" charset="0"/>
                      </a:endParaRPr>
                    </a:p>
                  </a:txBody>
                  <a:tcPr marL="33760" marR="337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91061">
                <a:tc>
                  <a:txBody>
                    <a:bodyPr/>
                    <a:lstStyle/>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4</a:t>
                      </a:r>
                      <a:endParaRPr lang="en-US" sz="1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txBody>
                  <a:tcPr marL="33760" marR="337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Biology</a:t>
                      </a:r>
                      <a:endParaRPr lang="en-US" sz="1000" dirty="0">
                        <a:effectLst/>
                        <a:latin typeface="Times New Roman" panose="02020603050405020304" pitchFamily="18" charset="0"/>
                        <a:ea typeface="Times New Roman" panose="02020603050405020304" pitchFamily="18" charset="0"/>
                      </a:endParaRPr>
                    </a:p>
                  </a:txBody>
                  <a:tcPr marL="33760" marR="337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Chemistry</a:t>
                      </a:r>
                      <a:endParaRPr lang="en-US" sz="1000" dirty="0">
                        <a:effectLst/>
                        <a:latin typeface="Times New Roman" panose="02020603050405020304" pitchFamily="18" charset="0"/>
                        <a:ea typeface="Times New Roman" panose="02020603050405020304" pitchFamily="18" charset="0"/>
                      </a:endParaRPr>
                    </a:p>
                  </a:txBody>
                  <a:tcPr marL="33760" marR="337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Physics</a:t>
                      </a:r>
                      <a:endParaRPr lang="en-US" sz="1000" dirty="0">
                        <a:effectLst/>
                        <a:latin typeface="Times New Roman" panose="02020603050405020304" pitchFamily="18" charset="0"/>
                        <a:ea typeface="Times New Roman" panose="02020603050405020304" pitchFamily="18" charset="0"/>
                      </a:endParaRPr>
                    </a:p>
                  </a:txBody>
                  <a:tcPr marL="33760" marR="337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IBDP Science SL: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Biology, Chemistry, Physics or Environmental </a:t>
                      </a:r>
                      <a:r>
                        <a:rPr lang="en-US" sz="1000" dirty="0" smtClean="0">
                          <a:effectLst/>
                          <a:latin typeface="Arial" panose="020B0604020202020204" pitchFamily="34" charset="0"/>
                          <a:ea typeface="Times New Roman" panose="02020603050405020304" pitchFamily="18" charset="0"/>
                        </a:rPr>
                        <a:t>Science</a:t>
                      </a: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txBody>
                  <a:tcPr marL="33760" marR="337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5530">
                <a:tc rowSpan="3">
                  <a:txBody>
                    <a:bodyPr/>
                    <a:lstStyle/>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5</a:t>
                      </a:r>
                      <a:endParaRPr lang="en-US" sz="1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txBody>
                  <a:tcPr marL="33760" marR="337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txBody>
                  <a:tcPr marL="33760" marR="337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gridSpan="2">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Algebra 2                   Geometry or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Precalculus*</a:t>
                      </a:r>
                      <a:endParaRPr lang="en-US" sz="1000" dirty="0">
                        <a:effectLst/>
                        <a:latin typeface="Times New Roman" panose="02020603050405020304" pitchFamily="18" charset="0"/>
                        <a:ea typeface="Times New Roman" panose="02020603050405020304" pitchFamily="18" charset="0"/>
                      </a:endParaRPr>
                    </a:p>
                  </a:txBody>
                  <a:tcPr marL="33760" marR="337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a:noFill/>
                    </a:lnB>
                  </a:tcPr>
                </a:tc>
                <a:tc hMerge="1">
                  <a:txBody>
                    <a:bodyPr/>
                    <a:lstStyle/>
                    <a:p>
                      <a:endParaRPr lang="en-US"/>
                    </a:p>
                  </a:txBody>
                  <a:tcPr/>
                </a:tc>
                <a:tc rowSpan="3">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IBDP Math Studies or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IBDP Math SL</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txBody>
                  <a:tcPr marL="33760" marR="337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7020">
                <a:tc vMerge="1">
                  <a:txBody>
                    <a:bodyPr/>
                    <a:lstStyle/>
                    <a:p>
                      <a:endParaRPr lang="en-US"/>
                    </a:p>
                  </a:txBody>
                  <a:tcPr/>
                </a:tc>
                <a:tc rowSpan="2">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Algebra 1</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PDP recommended</a:t>
                      </a:r>
                      <a:endParaRPr lang="en-US" sz="1000" dirty="0">
                        <a:effectLst/>
                        <a:latin typeface="Times New Roman" panose="02020603050405020304" pitchFamily="18" charset="0"/>
                        <a:ea typeface="Times New Roman" panose="02020603050405020304" pitchFamily="18" charset="0"/>
                      </a:endParaRPr>
                    </a:p>
                  </a:txBody>
                  <a:tcPr marL="33760" marR="337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gridSpan="2">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txBody>
                  <a:tcPr marL="33760" marR="337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dash"/>
                      <a:round/>
                      <a:headEnd type="none" w="med" len="med"/>
                      <a:tailEnd type="none" w="med" len="med"/>
                    </a:lnB>
                  </a:tcPr>
                </a:tc>
                <a:tc hMerge="1">
                  <a:txBody>
                    <a:bodyPr/>
                    <a:lstStyle/>
                    <a:p>
                      <a:endParaRPr lang="en-US"/>
                    </a:p>
                  </a:txBody>
                  <a:tcPr/>
                </a:tc>
                <a:tc vMerge="1">
                  <a:txBody>
                    <a:bodyPr/>
                    <a:lstStyle/>
                    <a:p>
                      <a:endParaRPr lang="en-US"/>
                    </a:p>
                  </a:txBody>
                  <a:tcPr/>
                </a:tc>
              </a:tr>
              <a:tr h="594040">
                <a:tc vMerge="1">
                  <a:txBody>
                    <a:bodyPr/>
                    <a:lstStyle/>
                    <a:p>
                      <a:endParaRPr lang="en-US"/>
                    </a:p>
                  </a:txBody>
                  <a:tcPr/>
                </a:tc>
                <a:tc vMerge="1">
                  <a:txBody>
                    <a:bodyPr/>
                    <a:lstStyle/>
                    <a:p>
                      <a:endParaRPr lang="en-US"/>
                    </a:p>
                  </a:txBody>
                  <a:tcPr/>
                </a:tc>
                <a:tc gridSpan="2">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PDP Geometry or</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Precalculus in Summer School*</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txBody>
                  <a:tcPr marL="33760" marR="337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vMerge="1">
                  <a:txBody>
                    <a:bodyPr/>
                    <a:lstStyle/>
                    <a:p>
                      <a:endParaRPr lang="en-US"/>
                    </a:p>
                  </a:txBody>
                  <a:tcPr/>
                </a:tc>
              </a:tr>
              <a:tr h="594040">
                <a:tc>
                  <a:txBody>
                    <a:bodyPr/>
                    <a:lstStyle/>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6</a:t>
                      </a:r>
                      <a:endParaRPr lang="en-US" sz="1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txBody>
                  <a:tcPr marL="33760" marR="337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Art, Theatre, or Dance</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txBody>
                  <a:tcPr marL="33760" marR="337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PDP Art, Theatre or Dance  </a:t>
                      </a:r>
                      <a:endParaRPr lang="en-US" sz="1000" dirty="0">
                        <a:effectLst/>
                        <a:latin typeface="Times New Roman" panose="02020603050405020304" pitchFamily="18" charset="0"/>
                        <a:ea typeface="Times New Roman" panose="02020603050405020304" pitchFamily="18" charset="0"/>
                      </a:endParaRPr>
                    </a:p>
                  </a:txBody>
                  <a:tcPr marL="33760" marR="337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IBDP Art, Theatre, or Dance SL</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txBody>
                  <a:tcPr marL="33760" marR="337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IBDP Art, Theatre, or Dance HL</a:t>
                      </a:r>
                      <a:endParaRPr lang="en-US" sz="1000" dirty="0">
                        <a:effectLst/>
                        <a:latin typeface="Times New Roman" panose="02020603050405020304" pitchFamily="18" charset="0"/>
                        <a:ea typeface="Times New Roman" panose="02020603050405020304" pitchFamily="18" charset="0"/>
                      </a:endParaRPr>
                    </a:p>
                  </a:txBody>
                  <a:tcPr marL="33760" marR="337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5530">
                <a:tc>
                  <a:txBody>
                    <a:bodyPr/>
                    <a:lstStyle/>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7</a:t>
                      </a:r>
                      <a:endParaRPr lang="en-US" sz="1000" dirty="0">
                        <a:effectLst/>
                        <a:latin typeface="Times New Roman" panose="02020603050405020304" pitchFamily="18" charset="0"/>
                        <a:ea typeface="Times New Roman" panose="02020603050405020304" pitchFamily="18" charset="0"/>
                      </a:endParaRPr>
                    </a:p>
                  </a:txBody>
                  <a:tcPr marL="33760" marR="337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r>
                        <a:rPr lang="en-US" sz="1000" dirty="0" smtClean="0">
                          <a:effectLst/>
                          <a:latin typeface="Arial" panose="020B0604020202020204" pitchFamily="34" charset="0"/>
                          <a:ea typeface="Times New Roman" panose="02020603050405020304" pitchFamily="18" charset="0"/>
                        </a:rPr>
                        <a:t>PBM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txBody>
                  <a:tcPr marL="33760" marR="337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BIM  </a:t>
                      </a:r>
                      <a:endParaRPr lang="en-US" sz="1000" dirty="0">
                        <a:effectLst/>
                        <a:latin typeface="Times New Roman" panose="02020603050405020304" pitchFamily="18" charset="0"/>
                        <a:ea typeface="Times New Roman" panose="02020603050405020304" pitchFamily="18" charset="0"/>
                      </a:endParaRPr>
                    </a:p>
                  </a:txBody>
                  <a:tcPr marL="33760" marR="337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Government/ TOK</a:t>
                      </a:r>
                      <a:endParaRPr lang="en-US" sz="1000" dirty="0">
                        <a:effectLst/>
                        <a:latin typeface="Times New Roman" panose="02020603050405020304" pitchFamily="18" charset="0"/>
                        <a:ea typeface="Times New Roman" panose="02020603050405020304" pitchFamily="18" charset="0"/>
                      </a:endParaRPr>
                    </a:p>
                  </a:txBody>
                  <a:tcPr marL="33760" marR="337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smtClean="0">
                          <a:effectLst/>
                          <a:latin typeface="Arial" panose="020B0604020202020204" pitchFamily="34" charset="0"/>
                          <a:ea typeface="Times New Roman" panose="02020603050405020304" pitchFamily="18" charset="0"/>
                        </a:rPr>
                        <a:t>TOK/Economics</a:t>
                      </a: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txBody>
                  <a:tcPr marL="33760" marR="337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29949">
                <a:tc>
                  <a:txBody>
                    <a:bodyPr/>
                    <a:lstStyle/>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8</a:t>
                      </a:r>
                      <a:endParaRPr lang="en-US" sz="1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txBody>
                  <a:tcPr marL="33760" marR="337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P.E. or equivalent</a:t>
                      </a:r>
                      <a:endParaRPr lang="en-US" sz="1000" dirty="0">
                        <a:effectLst/>
                        <a:latin typeface="Times New Roman" panose="02020603050405020304" pitchFamily="18" charset="0"/>
                        <a:ea typeface="Times New Roman" panose="02020603050405020304" pitchFamily="18" charset="0"/>
                      </a:endParaRPr>
                    </a:p>
                  </a:txBody>
                  <a:tcPr marL="33760" marR="337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Elective/</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Health online or in </a:t>
                      </a:r>
                      <a:r>
                        <a:rPr lang="en-US" sz="1000" dirty="0" smtClean="0">
                          <a:effectLst/>
                          <a:latin typeface="Arial" panose="020B0604020202020204" pitchFamily="34" charset="0"/>
                          <a:ea typeface="Times New Roman" panose="02020603050405020304" pitchFamily="18" charset="0"/>
                        </a:rPr>
                        <a:t>summer</a:t>
                      </a:r>
                      <a:endParaRPr lang="en-US" sz="1000" dirty="0">
                        <a:effectLst/>
                        <a:latin typeface="Times New Roman" panose="02020603050405020304" pitchFamily="18" charset="0"/>
                        <a:ea typeface="Times New Roman" panose="02020603050405020304" pitchFamily="18" charset="0"/>
                      </a:endParaRPr>
                    </a:p>
                  </a:txBody>
                  <a:tcPr marL="33760" marR="337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Elective</a:t>
                      </a:r>
                      <a:endParaRPr lang="en-US" sz="1000" dirty="0">
                        <a:effectLst/>
                        <a:latin typeface="Times New Roman" panose="02020603050405020304" pitchFamily="18" charset="0"/>
                        <a:ea typeface="Times New Roman" panose="02020603050405020304" pitchFamily="18" charset="0"/>
                      </a:endParaRPr>
                    </a:p>
                  </a:txBody>
                  <a:tcPr marL="33760" marR="337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Elective</a:t>
                      </a:r>
                      <a:endParaRPr lang="en-US" sz="1000" dirty="0">
                        <a:effectLst/>
                        <a:latin typeface="Times New Roman" panose="02020603050405020304" pitchFamily="18" charset="0"/>
                        <a:ea typeface="Times New Roman" panose="02020603050405020304" pitchFamily="18" charset="0"/>
                      </a:endParaRPr>
                    </a:p>
                  </a:txBody>
                  <a:tcPr marL="33760" marR="337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92696166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5797" y="-469829"/>
            <a:ext cx="9905998" cy="1878147"/>
          </a:xfrm>
        </p:spPr>
        <p:txBody>
          <a:bodyPr>
            <a:noAutofit/>
          </a:bodyPr>
          <a:lstStyle/>
          <a:p>
            <a:pPr marL="0" marR="0" algn="ctr">
              <a:spcBef>
                <a:spcPts val="0"/>
              </a:spcBef>
              <a:spcAft>
                <a:spcPts val="0"/>
              </a:spcAft>
            </a:pPr>
            <a:r>
              <a:rPr lang="en-US" sz="1500" b="1" dirty="0">
                <a:latin typeface="Arial" panose="020B0604020202020204" pitchFamily="34" charset="0"/>
                <a:ea typeface="Times New Roman" panose="02020603050405020304" pitchFamily="18" charset="0"/>
              </a:rPr>
              <a:t>IB DIPLOMA SAMPLE PATHWAY</a:t>
            </a:r>
            <a:r>
              <a:rPr lang="en-US" sz="1500" dirty="0">
                <a:latin typeface="Times New Roman" panose="02020603050405020304" pitchFamily="18" charset="0"/>
                <a:ea typeface="Times New Roman" panose="02020603050405020304" pitchFamily="18" charset="0"/>
              </a:rPr>
              <a:t/>
            </a:r>
            <a:br>
              <a:rPr lang="en-US" sz="1500" dirty="0">
                <a:latin typeface="Times New Roman" panose="02020603050405020304" pitchFamily="18" charset="0"/>
                <a:ea typeface="Times New Roman" panose="02020603050405020304" pitchFamily="18" charset="0"/>
              </a:rPr>
            </a:br>
            <a:r>
              <a:rPr lang="en-US" sz="1500" dirty="0">
                <a:solidFill>
                  <a:srgbClr val="FFFF00"/>
                </a:solidFill>
                <a:latin typeface="Arial" panose="020B0604020202020204" pitchFamily="34" charset="0"/>
                <a:ea typeface="Times New Roman" panose="02020603050405020304" pitchFamily="18" charset="0"/>
              </a:rPr>
              <a:t>Single Period Activity, not a Fine </a:t>
            </a:r>
            <a:r>
              <a:rPr lang="en-US" sz="1500" dirty="0" smtClean="0">
                <a:solidFill>
                  <a:srgbClr val="FFFF00"/>
                </a:solidFill>
                <a:latin typeface="Arial" panose="020B0604020202020204" pitchFamily="34" charset="0"/>
                <a:ea typeface="Times New Roman" panose="02020603050405020304" pitchFamily="18" charset="0"/>
              </a:rPr>
              <a:t>Art</a:t>
            </a:r>
            <a:r>
              <a:rPr lang="en-US" sz="1500" dirty="0">
                <a:latin typeface="Arial" panose="020B0604020202020204" pitchFamily="34" charset="0"/>
                <a:ea typeface="Times New Roman" panose="02020603050405020304" pitchFamily="18" charset="0"/>
              </a:rPr>
              <a:t> </a:t>
            </a:r>
            <a:r>
              <a:rPr lang="en-US" sz="1500" dirty="0">
                <a:latin typeface="Times New Roman" panose="02020603050405020304" pitchFamily="18" charset="0"/>
                <a:ea typeface="Times New Roman" panose="02020603050405020304" pitchFamily="18" charset="0"/>
              </a:rPr>
              <a:t/>
            </a:r>
            <a:br>
              <a:rPr lang="en-US" sz="1500" dirty="0">
                <a:latin typeface="Times New Roman" panose="02020603050405020304" pitchFamily="18" charset="0"/>
                <a:ea typeface="Times New Roman" panose="02020603050405020304" pitchFamily="18" charset="0"/>
              </a:rPr>
            </a:br>
            <a:r>
              <a:rPr lang="en-US" sz="1500" b="1" dirty="0">
                <a:solidFill>
                  <a:srgbClr val="FFFF00"/>
                </a:solidFill>
                <a:latin typeface="Arial" panose="020B0604020202020204" pitchFamily="34" charset="0"/>
                <a:ea typeface="Times New Roman" panose="02020603050405020304" pitchFamily="18" charset="0"/>
              </a:rPr>
              <a:t>STEM</a:t>
            </a:r>
            <a:r>
              <a:rPr lang="en-US" sz="1500" b="1" dirty="0">
                <a:latin typeface="Arial" panose="020B0604020202020204" pitchFamily="34" charset="0"/>
                <a:ea typeface="Times New Roman" panose="02020603050405020304" pitchFamily="18" charset="0"/>
              </a:rPr>
              <a:t>, </a:t>
            </a:r>
            <a:r>
              <a:rPr lang="en-US" sz="1500" b="1" dirty="0">
                <a:solidFill>
                  <a:srgbClr val="FFFF00"/>
                </a:solidFill>
                <a:latin typeface="Arial" panose="020B0604020202020204" pitchFamily="34" charset="0"/>
                <a:ea typeface="Times New Roman" panose="02020603050405020304" pitchFamily="18" charset="0"/>
              </a:rPr>
              <a:t>Multidisciplinary</a:t>
            </a:r>
            <a:r>
              <a:rPr lang="en-US" sz="1500" b="1" dirty="0">
                <a:latin typeface="Arial" panose="020B0604020202020204" pitchFamily="34" charset="0"/>
                <a:ea typeface="Times New Roman" panose="02020603050405020304" pitchFamily="18" charset="0"/>
              </a:rPr>
              <a:t>, </a:t>
            </a:r>
            <a:r>
              <a:rPr lang="en-US" sz="1500" b="1" dirty="0">
                <a:solidFill>
                  <a:srgbClr val="FFFF00"/>
                </a:solidFill>
                <a:latin typeface="Arial" panose="020B0604020202020204" pitchFamily="34" charset="0"/>
                <a:ea typeface="Times New Roman" panose="02020603050405020304" pitchFamily="18" charset="0"/>
              </a:rPr>
              <a:t>Business &amp; Industry </a:t>
            </a:r>
            <a:r>
              <a:rPr lang="en-US" sz="1500" dirty="0">
                <a:solidFill>
                  <a:srgbClr val="FFFF00"/>
                </a:solidFill>
                <a:latin typeface="Times New Roman" panose="02020603050405020304" pitchFamily="18" charset="0"/>
                <a:ea typeface="Times New Roman" panose="02020603050405020304" pitchFamily="18" charset="0"/>
              </a:rPr>
              <a:t/>
            </a:r>
            <a:br>
              <a:rPr lang="en-US" sz="1500" dirty="0">
                <a:solidFill>
                  <a:srgbClr val="FFFF00"/>
                </a:solidFill>
                <a:latin typeface="Times New Roman" panose="02020603050405020304" pitchFamily="18" charset="0"/>
                <a:ea typeface="Times New Roman" panose="02020603050405020304" pitchFamily="18" charset="0"/>
              </a:rPr>
            </a:br>
            <a:r>
              <a:rPr lang="en-US" sz="1500" b="1" dirty="0">
                <a:latin typeface="Arial" panose="020B0604020202020204" pitchFamily="34" charset="0"/>
                <a:ea typeface="Times New Roman" panose="02020603050405020304" pitchFamily="18" charset="0"/>
              </a:rPr>
              <a:t>or </a:t>
            </a:r>
            <a:r>
              <a:rPr lang="en-US" sz="1500" b="1" dirty="0">
                <a:solidFill>
                  <a:srgbClr val="FFFF00"/>
                </a:solidFill>
                <a:latin typeface="Arial" panose="020B0604020202020204" pitchFamily="34" charset="0"/>
                <a:ea typeface="Times New Roman" panose="02020603050405020304" pitchFamily="18" charset="0"/>
              </a:rPr>
              <a:t>Arts &amp; Humanities </a:t>
            </a:r>
            <a:r>
              <a:rPr lang="en-US" sz="1500" b="1" dirty="0">
                <a:latin typeface="Arial" panose="020B0604020202020204" pitchFamily="34" charset="0"/>
                <a:ea typeface="Times New Roman" panose="02020603050405020304" pitchFamily="18" charset="0"/>
              </a:rPr>
              <a:t>Endorsement</a:t>
            </a:r>
            <a:endParaRPr lang="en-US" sz="15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145843728"/>
              </p:ext>
            </p:extLst>
          </p:nvPr>
        </p:nvGraphicFramePr>
        <p:xfrm>
          <a:off x="2268187" y="938152"/>
          <a:ext cx="8158349" cy="5818472"/>
        </p:xfrm>
        <a:graphic>
          <a:graphicData uri="http://schemas.openxmlformats.org/drawingml/2006/table">
            <a:tbl>
              <a:tblPr firstRow="1" firstCol="1" lastRow="1" lastCol="1" bandRow="1" bandCol="1"/>
              <a:tblGrid>
                <a:gridCol w="679625"/>
                <a:gridCol w="1860888"/>
                <a:gridCol w="1974157"/>
                <a:gridCol w="1763798"/>
                <a:gridCol w="1879881"/>
              </a:tblGrid>
              <a:tr h="149298">
                <a:tc>
                  <a:txBody>
                    <a:bodyPr/>
                    <a:lstStyle/>
                    <a:p>
                      <a:pPr marL="0" marR="0">
                        <a:spcBef>
                          <a:spcPts val="0"/>
                        </a:spcBef>
                        <a:spcAft>
                          <a:spcPts val="0"/>
                        </a:spcAft>
                      </a:pPr>
                      <a:r>
                        <a:rPr lang="en-US" sz="1000" dirty="0">
                          <a:effectLst/>
                          <a:latin typeface="Times New Roman" panose="02020603050405020304" pitchFamily="18" charset="0"/>
                          <a:ea typeface="Times New Roman" panose="02020603050405020304" pitchFamily="18" charset="0"/>
                        </a:rPr>
                        <a:t> </a:t>
                      </a:r>
                    </a:p>
                  </a:txBody>
                  <a:tcPr marL="32794" marR="327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Britannic Bold" panose="020B0903060703020204" pitchFamily="34" charset="0"/>
                          <a:ea typeface="Times New Roman" panose="02020603050405020304" pitchFamily="18" charset="0"/>
                        </a:rPr>
                        <a:t>9</a:t>
                      </a:r>
                      <a:r>
                        <a:rPr lang="en-US" sz="1000" baseline="30000" dirty="0">
                          <a:effectLst/>
                          <a:latin typeface="Britannic Bold" panose="020B0903060703020204" pitchFamily="34" charset="0"/>
                          <a:ea typeface="Times New Roman" panose="02020603050405020304" pitchFamily="18" charset="0"/>
                        </a:rPr>
                        <a:t>th</a:t>
                      </a:r>
                      <a:r>
                        <a:rPr lang="en-US" sz="1000" dirty="0">
                          <a:effectLst/>
                          <a:latin typeface="Britannic Bold" panose="020B0903060703020204" pitchFamily="34" charset="0"/>
                          <a:ea typeface="Times New Roman" panose="02020603050405020304" pitchFamily="18" charset="0"/>
                        </a:rPr>
                        <a:t> grade</a:t>
                      </a:r>
                      <a:endParaRPr lang="en-US" sz="1000" dirty="0">
                        <a:effectLst/>
                        <a:latin typeface="Times New Roman" panose="02020603050405020304" pitchFamily="18" charset="0"/>
                        <a:ea typeface="Times New Roman" panose="02020603050405020304" pitchFamily="18" charset="0"/>
                      </a:endParaRPr>
                    </a:p>
                  </a:txBody>
                  <a:tcPr marL="32794" marR="327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Britannic Bold" panose="020B0903060703020204" pitchFamily="34" charset="0"/>
                          <a:ea typeface="Times New Roman" panose="02020603050405020304" pitchFamily="18" charset="0"/>
                        </a:rPr>
                        <a:t>10</a:t>
                      </a:r>
                      <a:r>
                        <a:rPr lang="en-US" sz="1000" baseline="30000" dirty="0">
                          <a:effectLst/>
                          <a:latin typeface="Britannic Bold" panose="020B0903060703020204" pitchFamily="34" charset="0"/>
                          <a:ea typeface="Times New Roman" panose="02020603050405020304" pitchFamily="18" charset="0"/>
                        </a:rPr>
                        <a:t>th</a:t>
                      </a:r>
                      <a:r>
                        <a:rPr lang="en-US" sz="1000" dirty="0">
                          <a:effectLst/>
                          <a:latin typeface="Britannic Bold" panose="020B0903060703020204" pitchFamily="34" charset="0"/>
                          <a:ea typeface="Times New Roman" panose="02020603050405020304" pitchFamily="18" charset="0"/>
                        </a:rPr>
                        <a:t> grade</a:t>
                      </a:r>
                      <a:endParaRPr lang="en-US" sz="1000" dirty="0">
                        <a:effectLst/>
                        <a:latin typeface="Times New Roman" panose="02020603050405020304" pitchFamily="18" charset="0"/>
                        <a:ea typeface="Times New Roman" panose="02020603050405020304" pitchFamily="18" charset="0"/>
                      </a:endParaRPr>
                    </a:p>
                  </a:txBody>
                  <a:tcPr marL="32794" marR="327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Britannic Bold" panose="020B0903060703020204" pitchFamily="34" charset="0"/>
                          <a:ea typeface="Times New Roman" panose="02020603050405020304" pitchFamily="18" charset="0"/>
                        </a:rPr>
                        <a:t>11</a:t>
                      </a:r>
                      <a:r>
                        <a:rPr lang="en-US" sz="1000" baseline="30000" dirty="0">
                          <a:effectLst/>
                          <a:latin typeface="Britannic Bold" panose="020B0903060703020204" pitchFamily="34" charset="0"/>
                          <a:ea typeface="Times New Roman" panose="02020603050405020304" pitchFamily="18" charset="0"/>
                        </a:rPr>
                        <a:t>th</a:t>
                      </a:r>
                      <a:r>
                        <a:rPr lang="en-US" sz="1000" dirty="0">
                          <a:effectLst/>
                          <a:latin typeface="Britannic Bold" panose="020B0903060703020204" pitchFamily="34" charset="0"/>
                          <a:ea typeface="Times New Roman" panose="02020603050405020304" pitchFamily="18" charset="0"/>
                        </a:rPr>
                        <a:t> grade</a:t>
                      </a:r>
                      <a:endParaRPr lang="en-US" sz="1000" dirty="0">
                        <a:effectLst/>
                        <a:latin typeface="Times New Roman" panose="02020603050405020304" pitchFamily="18" charset="0"/>
                        <a:ea typeface="Times New Roman" panose="02020603050405020304" pitchFamily="18" charset="0"/>
                      </a:endParaRPr>
                    </a:p>
                  </a:txBody>
                  <a:tcPr marL="32794" marR="327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Britannic Bold" panose="020B0903060703020204" pitchFamily="34" charset="0"/>
                          <a:ea typeface="Times New Roman" panose="02020603050405020304" pitchFamily="18" charset="0"/>
                        </a:rPr>
                        <a:t>12</a:t>
                      </a:r>
                      <a:r>
                        <a:rPr lang="en-US" sz="1000" baseline="30000" dirty="0">
                          <a:effectLst/>
                          <a:latin typeface="Britannic Bold" panose="020B0903060703020204" pitchFamily="34" charset="0"/>
                          <a:ea typeface="Times New Roman" panose="02020603050405020304" pitchFamily="18" charset="0"/>
                        </a:rPr>
                        <a:t>th</a:t>
                      </a:r>
                      <a:r>
                        <a:rPr lang="en-US" sz="1000" dirty="0">
                          <a:effectLst/>
                          <a:latin typeface="Britannic Bold" panose="020B0903060703020204" pitchFamily="34" charset="0"/>
                          <a:ea typeface="Times New Roman" panose="02020603050405020304" pitchFamily="18" charset="0"/>
                        </a:rPr>
                        <a:t> grade</a:t>
                      </a:r>
                      <a:endParaRPr lang="en-US" sz="1000" dirty="0">
                        <a:effectLst/>
                        <a:latin typeface="Times New Roman" panose="02020603050405020304" pitchFamily="18" charset="0"/>
                        <a:ea typeface="Times New Roman" panose="02020603050405020304" pitchFamily="18" charset="0"/>
                      </a:endParaRPr>
                    </a:p>
                  </a:txBody>
                  <a:tcPr marL="32794" marR="327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7894">
                <a:tc>
                  <a:txBody>
                    <a:bodyPr/>
                    <a:lstStyle/>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1</a:t>
                      </a:r>
                      <a:endParaRPr lang="en-US" sz="1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txBody>
                  <a:tcPr marL="32794" marR="327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English 1</a:t>
                      </a:r>
                      <a:endParaRPr lang="en-US" sz="1000" dirty="0">
                        <a:effectLst/>
                        <a:latin typeface="Times New Roman" panose="02020603050405020304" pitchFamily="18" charset="0"/>
                        <a:ea typeface="Times New Roman" panose="02020603050405020304" pitchFamily="18" charset="0"/>
                      </a:endParaRPr>
                    </a:p>
                  </a:txBody>
                  <a:tcPr marL="32794" marR="327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English 2</a:t>
                      </a:r>
                      <a:endParaRPr lang="en-US" sz="1000" dirty="0">
                        <a:effectLst/>
                        <a:latin typeface="Times New Roman" panose="02020603050405020304" pitchFamily="18" charset="0"/>
                        <a:ea typeface="Times New Roman" panose="02020603050405020304" pitchFamily="18" charset="0"/>
                      </a:endParaRPr>
                    </a:p>
                  </a:txBody>
                  <a:tcPr marL="32794" marR="327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IBDP English 3</a:t>
                      </a:r>
                      <a:endParaRPr lang="en-US" sz="1000" dirty="0">
                        <a:effectLst/>
                        <a:latin typeface="Times New Roman" panose="02020603050405020304" pitchFamily="18" charset="0"/>
                        <a:ea typeface="Times New Roman" panose="02020603050405020304" pitchFamily="18" charset="0"/>
                      </a:endParaRPr>
                    </a:p>
                  </a:txBody>
                  <a:tcPr marL="32794" marR="327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IBDP English 4 HL</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txBody>
                  <a:tcPr marL="32794" marR="327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97192">
                <a:tc>
                  <a:txBody>
                    <a:bodyPr/>
                    <a:lstStyle/>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2</a:t>
                      </a:r>
                      <a:endParaRPr lang="en-US" sz="1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txBody>
                  <a:tcPr marL="32794" marR="327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Language Acquisition </a:t>
                      </a:r>
                      <a:endParaRPr lang="en-US" sz="1000" dirty="0">
                        <a:effectLst/>
                        <a:latin typeface="Times New Roman" panose="02020603050405020304" pitchFamily="18" charset="0"/>
                        <a:ea typeface="Times New Roman" panose="02020603050405020304" pitchFamily="18" charset="0"/>
                      </a:endParaRPr>
                    </a:p>
                  </a:txBody>
                  <a:tcPr marL="32794" marR="327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Language Acquisition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txBody>
                  <a:tcPr marL="32794" marR="327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Language Acquisition</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3 PDP or 4 SL</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txBody>
                  <a:tcPr marL="32794" marR="327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IBDP Language Acquisition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4 SL or 5 HL</a:t>
                      </a:r>
                      <a:endParaRPr lang="en-US" sz="1000" dirty="0">
                        <a:effectLst/>
                        <a:latin typeface="Times New Roman" panose="02020603050405020304" pitchFamily="18" charset="0"/>
                        <a:ea typeface="Times New Roman" panose="02020603050405020304" pitchFamily="18" charset="0"/>
                      </a:endParaRPr>
                    </a:p>
                  </a:txBody>
                  <a:tcPr marL="32794" marR="327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47325">
                <a:tc>
                  <a:txBody>
                    <a:bodyPr/>
                    <a:lstStyle/>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3</a:t>
                      </a:r>
                      <a:endParaRPr lang="en-US" sz="1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txBody>
                  <a:tcPr marL="32794" marR="327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World Geography</a:t>
                      </a:r>
                      <a:endParaRPr lang="en-US" sz="1000" dirty="0">
                        <a:effectLst/>
                        <a:latin typeface="Times New Roman" panose="02020603050405020304" pitchFamily="18" charset="0"/>
                        <a:ea typeface="Times New Roman" panose="02020603050405020304" pitchFamily="18" charset="0"/>
                      </a:endParaRPr>
                    </a:p>
                  </a:txBody>
                  <a:tcPr marL="32794" marR="327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World History</a:t>
                      </a:r>
                      <a:endParaRPr lang="en-US" sz="1000" dirty="0">
                        <a:effectLst/>
                        <a:latin typeface="Times New Roman" panose="02020603050405020304" pitchFamily="18" charset="0"/>
                        <a:ea typeface="Times New Roman" panose="02020603050405020304" pitchFamily="18" charset="0"/>
                      </a:endParaRPr>
                    </a:p>
                  </a:txBody>
                  <a:tcPr marL="32794" marR="327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PDP U.S. History</a:t>
                      </a:r>
                      <a:endParaRPr lang="en-US" sz="1000" dirty="0">
                        <a:effectLst/>
                        <a:latin typeface="Times New Roman" panose="02020603050405020304" pitchFamily="18" charset="0"/>
                        <a:ea typeface="Times New Roman" panose="02020603050405020304" pitchFamily="18" charset="0"/>
                      </a:endParaRPr>
                    </a:p>
                  </a:txBody>
                  <a:tcPr marL="32794" marR="327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IBDP Economics, World Religions SL or History of the Americas </a:t>
                      </a:r>
                      <a:r>
                        <a:rPr lang="en-US" sz="1000" dirty="0" smtClean="0">
                          <a:effectLst/>
                          <a:latin typeface="Arial" panose="020B0604020202020204" pitchFamily="34" charset="0"/>
                          <a:ea typeface="Times New Roman" panose="02020603050405020304" pitchFamily="18" charset="0"/>
                        </a:rPr>
                        <a:t>HL</a:t>
                      </a: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txBody>
                  <a:tcPr marL="32794" marR="327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76787">
                <a:tc>
                  <a:txBody>
                    <a:bodyPr/>
                    <a:lstStyle/>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4</a:t>
                      </a:r>
                      <a:endParaRPr lang="en-US" sz="1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txBody>
                  <a:tcPr marL="32794" marR="327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Biology</a:t>
                      </a:r>
                      <a:endParaRPr lang="en-US" sz="1000" dirty="0">
                        <a:effectLst/>
                        <a:latin typeface="Times New Roman" panose="02020603050405020304" pitchFamily="18" charset="0"/>
                        <a:ea typeface="Times New Roman" panose="02020603050405020304" pitchFamily="18" charset="0"/>
                      </a:endParaRPr>
                    </a:p>
                  </a:txBody>
                  <a:tcPr marL="32794" marR="327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Chemistry</a:t>
                      </a:r>
                      <a:endParaRPr lang="en-US" sz="1000" dirty="0">
                        <a:effectLst/>
                        <a:latin typeface="Times New Roman" panose="02020603050405020304" pitchFamily="18" charset="0"/>
                        <a:ea typeface="Times New Roman" panose="02020603050405020304" pitchFamily="18" charset="0"/>
                      </a:endParaRPr>
                    </a:p>
                  </a:txBody>
                  <a:tcPr marL="32794" marR="327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Physics</a:t>
                      </a:r>
                      <a:endParaRPr lang="en-US" sz="1000" dirty="0">
                        <a:effectLst/>
                        <a:latin typeface="Times New Roman" panose="02020603050405020304" pitchFamily="18" charset="0"/>
                        <a:ea typeface="Times New Roman" panose="02020603050405020304" pitchFamily="18" charset="0"/>
                      </a:endParaRPr>
                    </a:p>
                  </a:txBody>
                  <a:tcPr marL="32794" marR="327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IBDP Science SL: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Biology, Chemistry, Physics or Environmental </a:t>
                      </a:r>
                      <a:r>
                        <a:rPr lang="en-US" sz="1000" dirty="0" smtClean="0">
                          <a:effectLst/>
                          <a:latin typeface="Arial" panose="020B0604020202020204" pitchFamily="34" charset="0"/>
                          <a:ea typeface="Times New Roman" panose="02020603050405020304" pitchFamily="18" charset="0"/>
                        </a:rPr>
                        <a:t>Science</a:t>
                      </a: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txBody>
                  <a:tcPr marL="32794" marR="327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7894">
                <a:tc rowSpan="3">
                  <a:txBody>
                    <a:bodyPr/>
                    <a:lstStyle/>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5</a:t>
                      </a:r>
                      <a:endParaRPr lang="en-US" sz="1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txBody>
                  <a:tcPr marL="32794" marR="327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txBody>
                  <a:tcPr marL="32794" marR="327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gridSpan="2">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Algebra 2                   Geometry or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Precalculus*</a:t>
                      </a:r>
                      <a:endParaRPr lang="en-US" sz="1000" dirty="0">
                        <a:effectLst/>
                        <a:latin typeface="Times New Roman" panose="02020603050405020304" pitchFamily="18" charset="0"/>
                        <a:ea typeface="Times New Roman" panose="02020603050405020304" pitchFamily="18" charset="0"/>
                      </a:endParaRPr>
                    </a:p>
                  </a:txBody>
                  <a:tcPr marL="32794" marR="327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a:noFill/>
                    </a:lnB>
                  </a:tcPr>
                </a:tc>
                <a:tc hMerge="1">
                  <a:txBody>
                    <a:bodyPr/>
                    <a:lstStyle/>
                    <a:p>
                      <a:endParaRPr lang="en-US"/>
                    </a:p>
                  </a:txBody>
                  <a:tcPr/>
                </a:tc>
                <a:tc rowSpan="3">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IBDP Math Studies or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IBDP Math SL</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txBody>
                  <a:tcPr marL="32794" marR="327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9354">
                <a:tc vMerge="1">
                  <a:txBody>
                    <a:bodyPr/>
                    <a:lstStyle/>
                    <a:p>
                      <a:endParaRPr lang="en-US"/>
                    </a:p>
                  </a:txBody>
                  <a:tcPr/>
                </a:tc>
                <a:tc rowSpan="2">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Algebra 1</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PDP recommended</a:t>
                      </a:r>
                      <a:endParaRPr lang="en-US" sz="1000" dirty="0">
                        <a:effectLst/>
                        <a:latin typeface="Times New Roman" panose="02020603050405020304" pitchFamily="18" charset="0"/>
                        <a:ea typeface="Times New Roman" panose="02020603050405020304" pitchFamily="18" charset="0"/>
                      </a:endParaRPr>
                    </a:p>
                  </a:txBody>
                  <a:tcPr marL="32794" marR="327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gridSpan="2">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txBody>
                  <a:tcPr marL="32794" marR="327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dash"/>
                      <a:round/>
                      <a:headEnd type="none" w="med" len="med"/>
                      <a:tailEnd type="none" w="med" len="med"/>
                    </a:lnB>
                  </a:tcPr>
                </a:tc>
                <a:tc hMerge="1">
                  <a:txBody>
                    <a:bodyPr/>
                    <a:lstStyle/>
                    <a:p>
                      <a:endParaRPr lang="en-US"/>
                    </a:p>
                  </a:txBody>
                  <a:tcPr/>
                </a:tc>
                <a:tc vMerge="1">
                  <a:txBody>
                    <a:bodyPr/>
                    <a:lstStyle/>
                    <a:p>
                      <a:endParaRPr lang="en-US"/>
                    </a:p>
                  </a:txBody>
                  <a:tcPr/>
                </a:tc>
              </a:tr>
              <a:tr h="577135">
                <a:tc vMerge="1">
                  <a:txBody>
                    <a:bodyPr/>
                    <a:lstStyle/>
                    <a:p>
                      <a:endParaRPr lang="en-US"/>
                    </a:p>
                  </a:txBody>
                  <a:tcPr/>
                </a:tc>
                <a:tc vMerge="1">
                  <a:txBody>
                    <a:bodyPr/>
                    <a:lstStyle/>
                    <a:p>
                      <a:endParaRPr lang="en-US"/>
                    </a:p>
                  </a:txBody>
                  <a:tcPr/>
                </a:tc>
                <a:tc gridSpan="2">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r>
                        <a:rPr lang="en-US" sz="1000" dirty="0" smtClean="0">
                          <a:effectLst/>
                          <a:latin typeface="Arial" panose="020B0604020202020204" pitchFamily="34" charset="0"/>
                          <a:ea typeface="Times New Roman" panose="02020603050405020304" pitchFamily="18" charset="0"/>
                        </a:rPr>
                        <a:t>PDP </a:t>
                      </a:r>
                      <a:r>
                        <a:rPr lang="en-US" sz="1000" dirty="0">
                          <a:effectLst/>
                          <a:latin typeface="Arial" panose="020B0604020202020204" pitchFamily="34" charset="0"/>
                          <a:ea typeface="Times New Roman" panose="02020603050405020304" pitchFamily="18" charset="0"/>
                        </a:rPr>
                        <a:t>Geometry or</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Precalculus in Summer School</a:t>
                      </a:r>
                      <a:r>
                        <a:rPr lang="en-US" sz="1000" dirty="0" smtClean="0">
                          <a:effectLst/>
                          <a:latin typeface="Arial" panose="020B0604020202020204" pitchFamily="34" charset="0"/>
                          <a:ea typeface="Times New Roman" panose="02020603050405020304" pitchFamily="18" charset="0"/>
                        </a:rPr>
                        <a:t>*</a:t>
                      </a:r>
                      <a:endParaRPr lang="en-US" sz="1000" dirty="0">
                        <a:effectLst/>
                        <a:latin typeface="Times New Roman" panose="02020603050405020304" pitchFamily="18" charset="0"/>
                        <a:ea typeface="Times New Roman" panose="02020603050405020304" pitchFamily="18" charset="0"/>
                      </a:endParaRPr>
                    </a:p>
                  </a:txBody>
                  <a:tcPr marL="32794" marR="327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vMerge="1">
                  <a:txBody>
                    <a:bodyPr/>
                    <a:lstStyle/>
                    <a:p>
                      <a:endParaRPr lang="en-US"/>
                    </a:p>
                  </a:txBody>
                  <a:tcPr/>
                </a:tc>
              </a:tr>
              <a:tr h="463042">
                <a:tc>
                  <a:txBody>
                    <a:bodyPr/>
                    <a:lstStyle/>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6</a:t>
                      </a:r>
                      <a:endParaRPr lang="en-US" sz="1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txBody>
                  <a:tcPr marL="32794" marR="327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P.E. or equivalent</a:t>
                      </a:r>
                      <a:endParaRPr lang="en-US" sz="1000" dirty="0">
                        <a:effectLst/>
                        <a:latin typeface="Times New Roman" panose="02020603050405020304" pitchFamily="18" charset="0"/>
                        <a:ea typeface="Times New Roman" panose="02020603050405020304" pitchFamily="18" charset="0"/>
                      </a:endParaRPr>
                    </a:p>
                  </a:txBody>
                  <a:tcPr marL="32794" marR="327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Fine Art</a:t>
                      </a:r>
                      <a:endParaRPr lang="en-US" sz="1000" dirty="0">
                        <a:effectLst/>
                        <a:latin typeface="Times New Roman" panose="02020603050405020304" pitchFamily="18" charset="0"/>
                        <a:ea typeface="Times New Roman" panose="02020603050405020304" pitchFamily="18" charset="0"/>
                      </a:endParaRPr>
                    </a:p>
                  </a:txBody>
                  <a:tcPr marL="32794" marR="327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IBDP Group 6 SL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txBody>
                  <a:tcPr marL="32794" marR="327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IBDP Group 6 HL, Elective, or CTE transfer course </a:t>
                      </a:r>
                      <a:endParaRPr lang="en-US" sz="1000" dirty="0">
                        <a:effectLst/>
                        <a:latin typeface="Times New Roman" panose="02020603050405020304" pitchFamily="18" charset="0"/>
                        <a:ea typeface="Times New Roman" panose="02020603050405020304" pitchFamily="18" charset="0"/>
                      </a:endParaRPr>
                    </a:p>
                  </a:txBody>
                  <a:tcPr marL="32794" marR="327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7894">
                <a:tc>
                  <a:txBody>
                    <a:bodyPr/>
                    <a:lstStyle/>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7</a:t>
                      </a:r>
                      <a:endParaRPr lang="en-US" sz="1000" dirty="0">
                        <a:effectLst/>
                        <a:latin typeface="Times New Roman" panose="02020603050405020304" pitchFamily="18" charset="0"/>
                        <a:ea typeface="Times New Roman" panose="02020603050405020304" pitchFamily="18" charset="0"/>
                      </a:endParaRPr>
                    </a:p>
                  </a:txBody>
                  <a:tcPr marL="32794" marR="327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PBM </a:t>
                      </a:r>
                      <a:endParaRPr lang="en-US" sz="1000" dirty="0">
                        <a:effectLst/>
                        <a:latin typeface="Times New Roman" panose="02020603050405020304" pitchFamily="18" charset="0"/>
                        <a:ea typeface="Times New Roman" panose="02020603050405020304" pitchFamily="18" charset="0"/>
                      </a:endParaRPr>
                    </a:p>
                  </a:txBody>
                  <a:tcPr marL="32794" marR="327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BIM or Computer Science </a:t>
                      </a:r>
                      <a:endParaRPr lang="en-US" sz="1000" dirty="0">
                        <a:effectLst/>
                        <a:latin typeface="Times New Roman" panose="02020603050405020304" pitchFamily="18" charset="0"/>
                        <a:ea typeface="Times New Roman" panose="02020603050405020304" pitchFamily="18" charset="0"/>
                      </a:endParaRPr>
                    </a:p>
                  </a:txBody>
                  <a:tcPr marL="32794" marR="327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Government/ TOK</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txBody>
                  <a:tcPr marL="32794" marR="327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TOK/Economics</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txBody>
                  <a:tcPr marL="32794" marR="327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35718">
                <a:tc>
                  <a:txBody>
                    <a:bodyPr/>
                    <a:lstStyle/>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8</a:t>
                      </a:r>
                      <a:endParaRPr lang="en-US" sz="1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txBody>
                  <a:tcPr marL="32794" marR="327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Activity: Debate, Journalism, Agriculture, Horticulture, Architecture, Engineering</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txBody>
                  <a:tcPr marL="32794" marR="327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Activity: Debate, Journalism, Agriculture, Horticulture, Architecture, Engineering</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txBody>
                  <a:tcPr marL="32794" marR="327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Activity: Debate, Journalism, Agriculture, Horticulture, Architecture, Engineering</a:t>
                      </a:r>
                      <a:endParaRPr lang="en-US" sz="1000" dirty="0">
                        <a:effectLst/>
                        <a:latin typeface="Times New Roman" panose="02020603050405020304" pitchFamily="18" charset="0"/>
                        <a:ea typeface="Times New Roman" panose="02020603050405020304" pitchFamily="18" charset="0"/>
                      </a:endParaRPr>
                    </a:p>
                  </a:txBody>
                  <a:tcPr marL="32794" marR="327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Activity: Debate, Journalism, Agriculture, Horticulture, Architecture, Engineering</a:t>
                      </a:r>
                      <a:endParaRPr lang="en-US" sz="1000" dirty="0">
                        <a:effectLst/>
                        <a:latin typeface="Times New Roman" panose="02020603050405020304" pitchFamily="18" charset="0"/>
                        <a:ea typeface="Times New Roman" panose="02020603050405020304" pitchFamily="18" charset="0"/>
                      </a:endParaRPr>
                    </a:p>
                  </a:txBody>
                  <a:tcPr marL="32794" marR="327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3" name="TextBox 2"/>
          <p:cNvSpPr txBox="1"/>
          <p:nvPr/>
        </p:nvSpPr>
        <p:spPr>
          <a:xfrm>
            <a:off x="0" y="2493818"/>
            <a:ext cx="2268187" cy="1754326"/>
          </a:xfrm>
          <a:prstGeom prst="rect">
            <a:avLst/>
          </a:prstGeom>
          <a:noFill/>
        </p:spPr>
        <p:txBody>
          <a:bodyPr wrap="square" rtlCol="0">
            <a:spAutoFit/>
          </a:bodyPr>
          <a:lstStyle/>
          <a:p>
            <a:r>
              <a:rPr lang="en-US" dirty="0"/>
              <a:t>*Health will be awarded </a:t>
            </a:r>
          </a:p>
          <a:p>
            <a:r>
              <a:rPr lang="en-US" dirty="0"/>
              <a:t>through Biology. Online or </a:t>
            </a:r>
          </a:p>
          <a:p>
            <a:r>
              <a:rPr lang="en-US" dirty="0"/>
              <a:t>summer school credit is available.</a:t>
            </a:r>
            <a:endParaRPr lang="en-US" dirty="0"/>
          </a:p>
        </p:txBody>
      </p:sp>
    </p:spTree>
    <p:extLst>
      <p:ext uri="{BB962C8B-B14F-4D97-AF65-F5344CB8AC3E}">
        <p14:creationId xmlns:p14="http://schemas.microsoft.com/office/powerpoint/2010/main" val="259320042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65164" y="-593599"/>
            <a:ext cx="9905998" cy="1942542"/>
          </a:xfrm>
        </p:spPr>
        <p:txBody>
          <a:bodyPr>
            <a:normAutofit/>
          </a:bodyPr>
          <a:lstStyle/>
          <a:p>
            <a:pPr marL="0" marR="0" algn="ctr">
              <a:spcBef>
                <a:spcPts val="0"/>
              </a:spcBef>
              <a:spcAft>
                <a:spcPts val="0"/>
              </a:spcAft>
            </a:pPr>
            <a:r>
              <a:rPr lang="en-US" sz="1500" b="1" dirty="0">
                <a:latin typeface="Arial" panose="020B0604020202020204" pitchFamily="34" charset="0"/>
                <a:ea typeface="Times New Roman" panose="02020603050405020304" pitchFamily="18" charset="0"/>
              </a:rPr>
              <a:t>IB DIPLOMA SAMPLE </a:t>
            </a:r>
            <a:r>
              <a:rPr lang="en-US" sz="1500" b="1" dirty="0" smtClean="0">
                <a:latin typeface="Arial" panose="020B0604020202020204" pitchFamily="34" charset="0"/>
                <a:ea typeface="Times New Roman" panose="02020603050405020304" pitchFamily="18" charset="0"/>
              </a:rPr>
              <a:t>PATHWAY</a:t>
            </a:r>
            <a:r>
              <a:rPr lang="en-US" sz="1500" dirty="0">
                <a:latin typeface="Arial" panose="020B0604020202020204" pitchFamily="34" charset="0"/>
                <a:ea typeface="Times New Roman" panose="02020603050405020304" pitchFamily="18" charset="0"/>
              </a:rPr>
              <a:t> </a:t>
            </a:r>
            <a:r>
              <a:rPr lang="en-US" sz="1500" dirty="0">
                <a:latin typeface="Times New Roman" panose="02020603050405020304" pitchFamily="18" charset="0"/>
                <a:ea typeface="Times New Roman" panose="02020603050405020304" pitchFamily="18" charset="0"/>
              </a:rPr>
              <a:t/>
            </a:r>
            <a:br>
              <a:rPr lang="en-US" sz="1500" dirty="0">
                <a:latin typeface="Times New Roman" panose="02020603050405020304" pitchFamily="18" charset="0"/>
                <a:ea typeface="Times New Roman" panose="02020603050405020304" pitchFamily="18" charset="0"/>
              </a:rPr>
            </a:br>
            <a:r>
              <a:rPr lang="en-US" sz="1500" dirty="0">
                <a:solidFill>
                  <a:srgbClr val="FFFF00"/>
                </a:solidFill>
                <a:latin typeface="Arial" panose="020B0604020202020204" pitchFamily="34" charset="0"/>
                <a:ea typeface="Times New Roman" panose="02020603050405020304" pitchFamily="18" charset="0"/>
              </a:rPr>
              <a:t>Single Period of </a:t>
            </a:r>
            <a:r>
              <a:rPr lang="en-US" sz="1500" dirty="0" smtClean="0">
                <a:solidFill>
                  <a:srgbClr val="FFFF00"/>
                </a:solidFill>
                <a:latin typeface="Arial" panose="020B0604020202020204" pitchFamily="34" charset="0"/>
                <a:ea typeface="Times New Roman" panose="02020603050405020304" pitchFamily="18" charset="0"/>
              </a:rPr>
              <a:t>Athletics </a:t>
            </a:r>
            <a:r>
              <a:rPr lang="en-US" sz="1500" dirty="0">
                <a:latin typeface="Times New Roman" panose="02020603050405020304" pitchFamily="18" charset="0"/>
                <a:ea typeface="Times New Roman" panose="02020603050405020304" pitchFamily="18" charset="0"/>
              </a:rPr>
              <a:t/>
            </a:r>
            <a:br>
              <a:rPr lang="en-US" sz="1500" dirty="0">
                <a:latin typeface="Times New Roman" panose="02020603050405020304" pitchFamily="18" charset="0"/>
                <a:ea typeface="Times New Roman" panose="02020603050405020304" pitchFamily="18" charset="0"/>
              </a:rPr>
            </a:br>
            <a:r>
              <a:rPr lang="en-US" sz="1500" b="1" dirty="0">
                <a:solidFill>
                  <a:srgbClr val="FFFF00"/>
                </a:solidFill>
                <a:latin typeface="Arial" panose="020B0604020202020204" pitchFamily="34" charset="0"/>
                <a:ea typeface="Times New Roman" panose="02020603050405020304" pitchFamily="18" charset="0"/>
              </a:rPr>
              <a:t>STEM</a:t>
            </a:r>
            <a:r>
              <a:rPr lang="en-US" sz="1500" b="1" dirty="0">
                <a:latin typeface="Arial" panose="020B0604020202020204" pitchFamily="34" charset="0"/>
                <a:ea typeface="Times New Roman" panose="02020603050405020304" pitchFamily="18" charset="0"/>
              </a:rPr>
              <a:t> or </a:t>
            </a:r>
            <a:r>
              <a:rPr lang="en-US" sz="1500" b="1" dirty="0">
                <a:solidFill>
                  <a:srgbClr val="FFFF00"/>
                </a:solidFill>
                <a:latin typeface="Arial" panose="020B0604020202020204" pitchFamily="34" charset="0"/>
                <a:ea typeface="Times New Roman" panose="02020603050405020304" pitchFamily="18" charset="0"/>
              </a:rPr>
              <a:t>Multidisciplinary</a:t>
            </a:r>
            <a:r>
              <a:rPr lang="en-US" sz="1500" b="1" dirty="0">
                <a:latin typeface="Arial" panose="020B0604020202020204" pitchFamily="34" charset="0"/>
                <a:ea typeface="Times New Roman" panose="02020603050405020304" pitchFamily="18" charset="0"/>
              </a:rPr>
              <a:t> Endorsement</a:t>
            </a:r>
            <a:endParaRPr lang="en-US" sz="1500"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869247957"/>
              </p:ext>
            </p:extLst>
          </p:nvPr>
        </p:nvGraphicFramePr>
        <p:xfrm>
          <a:off x="2921348" y="819399"/>
          <a:ext cx="6685789" cy="5583340"/>
        </p:xfrm>
        <a:graphic>
          <a:graphicData uri="http://schemas.openxmlformats.org/drawingml/2006/table">
            <a:tbl>
              <a:tblPr firstRow="1" firstCol="1" lastRow="1" lastCol="1" bandRow="1" bandCol="1"/>
              <a:tblGrid>
                <a:gridCol w="557131"/>
                <a:gridCol w="1710323"/>
                <a:gridCol w="1541882"/>
                <a:gridCol w="1386399"/>
                <a:gridCol w="1490054"/>
              </a:tblGrid>
              <a:tr h="155248">
                <a:tc>
                  <a:txBody>
                    <a:bodyPr/>
                    <a:lstStyle/>
                    <a:p>
                      <a:pPr marL="0" marR="0">
                        <a:spcBef>
                          <a:spcPts val="0"/>
                        </a:spcBef>
                        <a:spcAft>
                          <a:spcPts val="0"/>
                        </a:spcAft>
                      </a:pPr>
                      <a:r>
                        <a:rPr lang="en-US" sz="1000" dirty="0">
                          <a:effectLst/>
                          <a:latin typeface="Times New Roman" panose="02020603050405020304" pitchFamily="18" charset="0"/>
                          <a:ea typeface="Times New Roman" panose="02020603050405020304" pitchFamily="18" charset="0"/>
                        </a:rPr>
                        <a:t> </a:t>
                      </a:r>
                    </a:p>
                  </a:txBody>
                  <a:tcPr marL="34897" marR="348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Britannic Bold" panose="020B0903060703020204" pitchFamily="34" charset="0"/>
                          <a:ea typeface="Times New Roman" panose="02020603050405020304" pitchFamily="18" charset="0"/>
                        </a:rPr>
                        <a:t>9</a:t>
                      </a:r>
                      <a:r>
                        <a:rPr lang="en-US" sz="1000" baseline="30000" dirty="0">
                          <a:effectLst/>
                          <a:latin typeface="Britannic Bold" panose="020B0903060703020204" pitchFamily="34" charset="0"/>
                          <a:ea typeface="Times New Roman" panose="02020603050405020304" pitchFamily="18" charset="0"/>
                        </a:rPr>
                        <a:t>th</a:t>
                      </a:r>
                      <a:r>
                        <a:rPr lang="en-US" sz="1000" dirty="0">
                          <a:effectLst/>
                          <a:latin typeface="Britannic Bold" panose="020B0903060703020204" pitchFamily="34" charset="0"/>
                          <a:ea typeface="Times New Roman" panose="02020603050405020304" pitchFamily="18" charset="0"/>
                        </a:rPr>
                        <a:t> grade</a:t>
                      </a:r>
                      <a:endParaRPr lang="en-US" sz="1000" dirty="0">
                        <a:effectLst/>
                        <a:latin typeface="Times New Roman" panose="02020603050405020304" pitchFamily="18" charset="0"/>
                        <a:ea typeface="Times New Roman" panose="02020603050405020304" pitchFamily="18" charset="0"/>
                      </a:endParaRPr>
                    </a:p>
                  </a:txBody>
                  <a:tcPr marL="34897" marR="348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Britannic Bold" panose="020B0903060703020204" pitchFamily="34" charset="0"/>
                          <a:ea typeface="Times New Roman" panose="02020603050405020304" pitchFamily="18" charset="0"/>
                        </a:rPr>
                        <a:t>10</a:t>
                      </a:r>
                      <a:r>
                        <a:rPr lang="en-US" sz="1000" baseline="30000" dirty="0">
                          <a:effectLst/>
                          <a:latin typeface="Britannic Bold" panose="020B0903060703020204" pitchFamily="34" charset="0"/>
                          <a:ea typeface="Times New Roman" panose="02020603050405020304" pitchFamily="18" charset="0"/>
                        </a:rPr>
                        <a:t>th</a:t>
                      </a:r>
                      <a:r>
                        <a:rPr lang="en-US" sz="1000" dirty="0">
                          <a:effectLst/>
                          <a:latin typeface="Britannic Bold" panose="020B0903060703020204" pitchFamily="34" charset="0"/>
                          <a:ea typeface="Times New Roman" panose="02020603050405020304" pitchFamily="18" charset="0"/>
                        </a:rPr>
                        <a:t> grade</a:t>
                      </a:r>
                      <a:endParaRPr lang="en-US" sz="1000" dirty="0">
                        <a:effectLst/>
                        <a:latin typeface="Times New Roman" panose="02020603050405020304" pitchFamily="18" charset="0"/>
                        <a:ea typeface="Times New Roman" panose="02020603050405020304" pitchFamily="18" charset="0"/>
                      </a:endParaRPr>
                    </a:p>
                  </a:txBody>
                  <a:tcPr marL="34897" marR="348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Britannic Bold" panose="020B0903060703020204" pitchFamily="34" charset="0"/>
                          <a:ea typeface="Times New Roman" panose="02020603050405020304" pitchFamily="18" charset="0"/>
                        </a:rPr>
                        <a:t>11</a:t>
                      </a:r>
                      <a:r>
                        <a:rPr lang="en-US" sz="1000" baseline="30000" dirty="0">
                          <a:effectLst/>
                          <a:latin typeface="Britannic Bold" panose="020B0903060703020204" pitchFamily="34" charset="0"/>
                          <a:ea typeface="Times New Roman" panose="02020603050405020304" pitchFamily="18" charset="0"/>
                        </a:rPr>
                        <a:t>th</a:t>
                      </a:r>
                      <a:r>
                        <a:rPr lang="en-US" sz="1000" dirty="0">
                          <a:effectLst/>
                          <a:latin typeface="Britannic Bold" panose="020B0903060703020204" pitchFamily="34" charset="0"/>
                          <a:ea typeface="Times New Roman" panose="02020603050405020304" pitchFamily="18" charset="0"/>
                        </a:rPr>
                        <a:t> grade</a:t>
                      </a:r>
                      <a:endParaRPr lang="en-US" sz="1000" dirty="0">
                        <a:effectLst/>
                        <a:latin typeface="Times New Roman" panose="02020603050405020304" pitchFamily="18" charset="0"/>
                        <a:ea typeface="Times New Roman" panose="02020603050405020304" pitchFamily="18" charset="0"/>
                      </a:endParaRPr>
                    </a:p>
                  </a:txBody>
                  <a:tcPr marL="34897" marR="348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Britannic Bold" panose="020B0903060703020204" pitchFamily="34" charset="0"/>
                          <a:ea typeface="Times New Roman" panose="02020603050405020304" pitchFamily="18" charset="0"/>
                        </a:rPr>
                        <a:t>12</a:t>
                      </a:r>
                      <a:r>
                        <a:rPr lang="en-US" sz="1000" baseline="30000" dirty="0">
                          <a:effectLst/>
                          <a:latin typeface="Britannic Bold" panose="020B0903060703020204" pitchFamily="34" charset="0"/>
                          <a:ea typeface="Times New Roman" panose="02020603050405020304" pitchFamily="18" charset="0"/>
                        </a:rPr>
                        <a:t>th</a:t>
                      </a:r>
                      <a:r>
                        <a:rPr lang="en-US" sz="1000" dirty="0">
                          <a:effectLst/>
                          <a:latin typeface="Britannic Bold" panose="020B0903060703020204" pitchFamily="34" charset="0"/>
                          <a:ea typeface="Times New Roman" panose="02020603050405020304" pitchFamily="18" charset="0"/>
                        </a:rPr>
                        <a:t> grade</a:t>
                      </a:r>
                      <a:endParaRPr lang="en-US" sz="1000" dirty="0">
                        <a:effectLst/>
                        <a:latin typeface="Times New Roman" panose="02020603050405020304" pitchFamily="18" charset="0"/>
                        <a:ea typeface="Times New Roman" panose="02020603050405020304" pitchFamily="18" charset="0"/>
                      </a:endParaRPr>
                    </a:p>
                  </a:txBody>
                  <a:tcPr marL="34897" marR="348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65745">
                <a:tc>
                  <a:txBody>
                    <a:bodyPr/>
                    <a:lstStyle/>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1</a:t>
                      </a:r>
                      <a:endParaRPr lang="en-US" sz="1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txBody>
                  <a:tcPr marL="34897" marR="348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English 1</a:t>
                      </a:r>
                      <a:endParaRPr lang="en-US" sz="1000" dirty="0">
                        <a:effectLst/>
                        <a:latin typeface="Times New Roman" panose="02020603050405020304" pitchFamily="18" charset="0"/>
                        <a:ea typeface="Times New Roman" panose="02020603050405020304" pitchFamily="18" charset="0"/>
                      </a:endParaRPr>
                    </a:p>
                  </a:txBody>
                  <a:tcPr marL="34897" marR="348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English 2</a:t>
                      </a:r>
                      <a:endParaRPr lang="en-US" sz="1000" dirty="0">
                        <a:effectLst/>
                        <a:latin typeface="Times New Roman" panose="02020603050405020304" pitchFamily="18" charset="0"/>
                        <a:ea typeface="Times New Roman" panose="02020603050405020304" pitchFamily="18" charset="0"/>
                      </a:endParaRPr>
                    </a:p>
                  </a:txBody>
                  <a:tcPr marL="34897" marR="348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IBDP English 3</a:t>
                      </a:r>
                      <a:endParaRPr lang="en-US" sz="1000" dirty="0">
                        <a:effectLst/>
                        <a:latin typeface="Times New Roman" panose="02020603050405020304" pitchFamily="18" charset="0"/>
                        <a:ea typeface="Times New Roman" panose="02020603050405020304" pitchFamily="18" charset="0"/>
                      </a:endParaRPr>
                    </a:p>
                  </a:txBody>
                  <a:tcPr marL="34897" marR="348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IBDP English 4 </a:t>
                      </a:r>
                      <a:r>
                        <a:rPr lang="en-US" sz="1000" dirty="0" smtClean="0">
                          <a:effectLst/>
                          <a:latin typeface="Arial" panose="020B0604020202020204" pitchFamily="34" charset="0"/>
                          <a:ea typeface="Times New Roman" panose="02020603050405020304" pitchFamily="18" charset="0"/>
                        </a:rPr>
                        <a:t>HL</a:t>
                      </a: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txBody>
                  <a:tcPr marL="34897" marR="348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66538">
                <a:tc>
                  <a:txBody>
                    <a:bodyPr/>
                    <a:lstStyle/>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2</a:t>
                      </a:r>
                      <a:endParaRPr lang="en-US" sz="1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txBody>
                  <a:tcPr marL="34897" marR="348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Language Acquisition 1</a:t>
                      </a:r>
                      <a:endParaRPr lang="en-US" sz="1000" dirty="0">
                        <a:effectLst/>
                        <a:latin typeface="Times New Roman" panose="02020603050405020304" pitchFamily="18" charset="0"/>
                        <a:ea typeface="Times New Roman" panose="02020603050405020304" pitchFamily="18" charset="0"/>
                      </a:endParaRPr>
                    </a:p>
                  </a:txBody>
                  <a:tcPr marL="34897" marR="348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Language Acquisition 2</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txBody>
                  <a:tcPr marL="34897" marR="348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Language Acquisition 3 PDP</a:t>
                      </a:r>
                      <a:endParaRPr lang="en-US" sz="1000" dirty="0">
                        <a:effectLst/>
                        <a:latin typeface="Times New Roman" panose="02020603050405020304" pitchFamily="18" charset="0"/>
                        <a:ea typeface="Times New Roman" panose="02020603050405020304" pitchFamily="18" charset="0"/>
                      </a:endParaRPr>
                    </a:p>
                  </a:txBody>
                  <a:tcPr marL="34897" marR="348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IBDP Language Acquisition 4 SL</a:t>
                      </a:r>
                      <a:endParaRPr lang="en-US" sz="1000" dirty="0">
                        <a:effectLst/>
                        <a:latin typeface="Times New Roman" panose="02020603050405020304" pitchFamily="18" charset="0"/>
                        <a:ea typeface="Times New Roman" panose="02020603050405020304" pitchFamily="18" charset="0"/>
                      </a:endParaRPr>
                    </a:p>
                  </a:txBody>
                  <a:tcPr marL="34897" marR="348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98764">
                <a:tc>
                  <a:txBody>
                    <a:bodyPr/>
                    <a:lstStyle/>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3</a:t>
                      </a:r>
                      <a:endParaRPr lang="en-US" sz="1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txBody>
                  <a:tcPr marL="34897" marR="348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World Geography</a:t>
                      </a:r>
                      <a:endParaRPr lang="en-US" sz="1000" dirty="0">
                        <a:effectLst/>
                        <a:latin typeface="Times New Roman" panose="02020603050405020304" pitchFamily="18" charset="0"/>
                        <a:ea typeface="Times New Roman" panose="02020603050405020304" pitchFamily="18" charset="0"/>
                      </a:endParaRPr>
                    </a:p>
                  </a:txBody>
                  <a:tcPr marL="34897" marR="348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World History</a:t>
                      </a:r>
                      <a:endParaRPr lang="en-US" sz="1000" dirty="0">
                        <a:effectLst/>
                        <a:latin typeface="Times New Roman" panose="02020603050405020304" pitchFamily="18" charset="0"/>
                        <a:ea typeface="Times New Roman" panose="02020603050405020304" pitchFamily="18" charset="0"/>
                      </a:endParaRPr>
                    </a:p>
                  </a:txBody>
                  <a:tcPr marL="34897" marR="348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PDP U.S. History</a:t>
                      </a:r>
                      <a:endParaRPr lang="en-US" sz="1000" dirty="0">
                        <a:effectLst/>
                        <a:latin typeface="Times New Roman" panose="02020603050405020304" pitchFamily="18" charset="0"/>
                        <a:ea typeface="Times New Roman" panose="02020603050405020304" pitchFamily="18" charset="0"/>
                      </a:endParaRPr>
                    </a:p>
                  </a:txBody>
                  <a:tcPr marL="34897" marR="348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IBDP History of the Americas </a:t>
                      </a:r>
                      <a:r>
                        <a:rPr lang="en-US" sz="1000" dirty="0" smtClean="0">
                          <a:effectLst/>
                          <a:latin typeface="Arial" panose="020B0604020202020204" pitchFamily="34" charset="0"/>
                          <a:ea typeface="Times New Roman" panose="02020603050405020304" pitchFamily="18" charset="0"/>
                        </a:rPr>
                        <a:t>HL</a:t>
                      </a: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txBody>
                  <a:tcPr marL="34897" marR="348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48146">
                <a:tc>
                  <a:txBody>
                    <a:bodyPr/>
                    <a:lstStyle/>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4</a:t>
                      </a:r>
                      <a:endParaRPr lang="en-US" sz="1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txBody>
                  <a:tcPr marL="34897" marR="348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Biology</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txBody>
                  <a:tcPr marL="34897" marR="348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Chemistry</a:t>
                      </a:r>
                      <a:endParaRPr lang="en-US" sz="1000" dirty="0">
                        <a:effectLst/>
                        <a:latin typeface="Times New Roman" panose="02020603050405020304" pitchFamily="18" charset="0"/>
                        <a:ea typeface="Times New Roman" panose="02020603050405020304" pitchFamily="18" charset="0"/>
                      </a:endParaRPr>
                    </a:p>
                  </a:txBody>
                  <a:tcPr marL="34897" marR="348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Physics</a:t>
                      </a:r>
                      <a:endParaRPr lang="en-US" sz="1000" dirty="0">
                        <a:effectLst/>
                        <a:latin typeface="Times New Roman" panose="02020603050405020304" pitchFamily="18" charset="0"/>
                        <a:ea typeface="Times New Roman" panose="02020603050405020304" pitchFamily="18" charset="0"/>
                      </a:endParaRPr>
                    </a:p>
                  </a:txBody>
                  <a:tcPr marL="34897" marR="348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IBDP Science SL: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Biology, Chemistry, Physics or Environmental </a:t>
                      </a:r>
                      <a:r>
                        <a:rPr lang="en-US" sz="1000" dirty="0" smtClean="0">
                          <a:effectLst/>
                          <a:latin typeface="Arial" panose="020B0604020202020204" pitchFamily="34" charset="0"/>
                          <a:ea typeface="Times New Roman" panose="02020603050405020304" pitchFamily="18" charset="0"/>
                        </a:rPr>
                        <a:t>Science</a:t>
                      </a: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txBody>
                  <a:tcPr marL="34897" marR="348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20994">
                <a:tc rowSpan="3">
                  <a:txBody>
                    <a:bodyPr/>
                    <a:lstStyle/>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5</a:t>
                      </a:r>
                      <a:endParaRPr lang="en-US" sz="1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txBody>
                  <a:tcPr marL="34897" marR="348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txBody>
                  <a:tcPr marL="34897" marR="348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gridSpan="2">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Algebra 2                   Geometry or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Precalculus*</a:t>
                      </a:r>
                      <a:endParaRPr lang="en-US" sz="1000" dirty="0">
                        <a:effectLst/>
                        <a:latin typeface="Times New Roman" panose="02020603050405020304" pitchFamily="18" charset="0"/>
                        <a:ea typeface="Times New Roman" panose="02020603050405020304" pitchFamily="18" charset="0"/>
                      </a:endParaRPr>
                    </a:p>
                  </a:txBody>
                  <a:tcPr marL="34897" marR="348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a:noFill/>
                    </a:lnB>
                  </a:tcPr>
                </a:tc>
                <a:tc hMerge="1">
                  <a:txBody>
                    <a:bodyPr/>
                    <a:lstStyle/>
                    <a:p>
                      <a:endParaRPr lang="en-US"/>
                    </a:p>
                  </a:txBody>
                  <a:tcPr/>
                </a:tc>
                <a:tc rowSpan="3">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IBDP Math Studies or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IBDP Math SL</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txBody>
                  <a:tcPr marL="34897" marR="348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0497">
                <a:tc vMerge="1">
                  <a:txBody>
                    <a:bodyPr/>
                    <a:lstStyle/>
                    <a:p>
                      <a:endParaRPr lang="en-US"/>
                    </a:p>
                  </a:txBody>
                  <a:tcPr/>
                </a:tc>
                <a:tc rowSpan="2">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Algebra 1</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PDP Recommended</a:t>
                      </a:r>
                      <a:endParaRPr lang="en-US" sz="1000" dirty="0">
                        <a:effectLst/>
                        <a:latin typeface="Times New Roman" panose="02020603050405020304" pitchFamily="18" charset="0"/>
                        <a:ea typeface="Times New Roman" panose="02020603050405020304" pitchFamily="18" charset="0"/>
                      </a:endParaRPr>
                    </a:p>
                  </a:txBody>
                  <a:tcPr marL="34897" marR="348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gridSpan="2">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txBody>
                  <a:tcPr marL="34897" marR="348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dash"/>
                      <a:round/>
                      <a:headEnd type="none" w="med" len="med"/>
                      <a:tailEnd type="none" w="med" len="med"/>
                    </a:lnB>
                  </a:tcPr>
                </a:tc>
                <a:tc hMerge="1">
                  <a:txBody>
                    <a:bodyPr/>
                    <a:lstStyle/>
                    <a:p>
                      <a:endParaRPr lang="en-US"/>
                    </a:p>
                  </a:txBody>
                  <a:tcPr/>
                </a:tc>
                <a:tc vMerge="1">
                  <a:txBody>
                    <a:bodyPr/>
                    <a:lstStyle/>
                    <a:p>
                      <a:endParaRPr lang="en-US"/>
                    </a:p>
                  </a:txBody>
                  <a:tcPr/>
                </a:tc>
              </a:tr>
              <a:tr h="479694">
                <a:tc vMerge="1">
                  <a:txBody>
                    <a:bodyPr/>
                    <a:lstStyle/>
                    <a:p>
                      <a:endParaRPr lang="en-US"/>
                    </a:p>
                  </a:txBody>
                  <a:tcPr/>
                </a:tc>
                <a:tc vMerge="1">
                  <a:txBody>
                    <a:bodyPr/>
                    <a:lstStyle/>
                    <a:p>
                      <a:endParaRPr lang="en-US"/>
                    </a:p>
                  </a:txBody>
                  <a:tcPr/>
                </a:tc>
                <a:tc gridSpan="2">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PDP Geometry or</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Precalculus in Summer School</a:t>
                      </a:r>
                      <a:r>
                        <a:rPr lang="en-US" sz="1000" dirty="0" smtClean="0">
                          <a:effectLst/>
                          <a:latin typeface="Arial" panose="020B0604020202020204" pitchFamily="34" charset="0"/>
                          <a:ea typeface="Times New Roman" panose="02020603050405020304" pitchFamily="18" charset="0"/>
                        </a:rPr>
                        <a:t>*</a:t>
                      </a: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txBody>
                  <a:tcPr marL="34897" marR="348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vMerge="1">
                  <a:txBody>
                    <a:bodyPr/>
                    <a:lstStyle/>
                    <a:p>
                      <a:endParaRPr lang="en-US"/>
                    </a:p>
                  </a:txBody>
                  <a:tcPr/>
                </a:tc>
              </a:tr>
              <a:tr h="522514">
                <a:tc>
                  <a:txBody>
                    <a:bodyPr/>
                    <a:lstStyle/>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6</a:t>
                      </a:r>
                      <a:endParaRPr lang="en-US" sz="1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txBody>
                  <a:tcPr marL="34897" marR="348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Principles of Business, Marketing and </a:t>
                      </a:r>
                      <a:r>
                        <a:rPr lang="en-US" sz="1000" dirty="0" smtClean="0">
                          <a:effectLst/>
                          <a:latin typeface="Arial" panose="020B0604020202020204" pitchFamily="34" charset="0"/>
                          <a:ea typeface="Times New Roman" panose="02020603050405020304" pitchFamily="18" charset="0"/>
                        </a:rPr>
                        <a:t>Finance</a:t>
                      </a: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txBody>
                  <a:tcPr marL="34897" marR="348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BIM, Computer Science PDP  </a:t>
                      </a:r>
                      <a:endParaRPr lang="en-US" sz="1000" dirty="0">
                        <a:effectLst/>
                        <a:latin typeface="Times New Roman" panose="02020603050405020304" pitchFamily="18" charset="0"/>
                        <a:ea typeface="Times New Roman" panose="02020603050405020304" pitchFamily="18" charset="0"/>
                      </a:endParaRPr>
                    </a:p>
                  </a:txBody>
                  <a:tcPr marL="34897" marR="348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Group 6: IBSL</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txBody>
                  <a:tcPr marL="34897" marR="348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Group 6: </a:t>
                      </a:r>
                      <a:r>
                        <a:rPr lang="en-US" sz="1000" dirty="0" smtClean="0">
                          <a:effectLst/>
                          <a:latin typeface="Arial" panose="020B0604020202020204" pitchFamily="34" charset="0"/>
                          <a:ea typeface="Times New Roman" panose="02020603050405020304" pitchFamily="18" charset="0"/>
                        </a:rPr>
                        <a:t>IBHL</a:t>
                      </a: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txBody>
                  <a:tcPr marL="34897" marR="348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55023">
                <a:tc>
                  <a:txBody>
                    <a:bodyPr/>
                    <a:lstStyle/>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7</a:t>
                      </a:r>
                      <a:endParaRPr lang="en-US" sz="1000" dirty="0">
                        <a:effectLst/>
                        <a:latin typeface="Times New Roman" panose="02020603050405020304" pitchFamily="18" charset="0"/>
                        <a:ea typeface="Times New Roman" panose="02020603050405020304" pitchFamily="18" charset="0"/>
                      </a:endParaRPr>
                    </a:p>
                  </a:txBody>
                  <a:tcPr marL="34897" marR="348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Fine Art</a:t>
                      </a:r>
                      <a:endParaRPr lang="en-US" sz="1000" dirty="0">
                        <a:effectLst/>
                        <a:latin typeface="Times New Roman" panose="02020603050405020304" pitchFamily="18" charset="0"/>
                        <a:ea typeface="Times New Roman" panose="02020603050405020304" pitchFamily="18" charset="0"/>
                      </a:endParaRPr>
                    </a:p>
                  </a:txBody>
                  <a:tcPr marL="34897" marR="348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Elective*</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Health online before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smtClean="0">
                          <a:effectLst/>
                          <a:latin typeface="Arial" panose="020B0604020202020204" pitchFamily="34" charset="0"/>
                          <a:ea typeface="Times New Roman" panose="02020603050405020304" pitchFamily="18" charset="0"/>
                        </a:rPr>
                        <a:t>Graduation</a:t>
                      </a: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txBody>
                  <a:tcPr marL="34897" marR="348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Government/ TOK</a:t>
                      </a:r>
                      <a:endParaRPr lang="en-US" sz="1000" dirty="0">
                        <a:effectLst/>
                        <a:latin typeface="Times New Roman" panose="02020603050405020304" pitchFamily="18" charset="0"/>
                        <a:ea typeface="Times New Roman" panose="02020603050405020304" pitchFamily="18" charset="0"/>
                      </a:endParaRPr>
                    </a:p>
                  </a:txBody>
                  <a:tcPr marL="34897" marR="348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TOK/Economics</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txBody>
                  <a:tcPr marL="34897" marR="348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6323">
                <a:tc>
                  <a:txBody>
                    <a:bodyPr/>
                    <a:lstStyle/>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8</a:t>
                      </a:r>
                      <a:endParaRPr lang="en-US" sz="1000" dirty="0">
                        <a:effectLst/>
                        <a:latin typeface="Times New Roman" panose="02020603050405020304" pitchFamily="18" charset="0"/>
                        <a:ea typeface="Times New Roman" panose="02020603050405020304" pitchFamily="18" charset="0"/>
                      </a:endParaRPr>
                    </a:p>
                  </a:txBody>
                  <a:tcPr marL="34897" marR="348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Athletics</a:t>
                      </a:r>
                      <a:endParaRPr lang="en-US" sz="1000" dirty="0">
                        <a:effectLst/>
                        <a:latin typeface="Times New Roman" panose="02020603050405020304" pitchFamily="18" charset="0"/>
                        <a:ea typeface="Times New Roman" panose="02020603050405020304" pitchFamily="18" charset="0"/>
                      </a:endParaRPr>
                    </a:p>
                  </a:txBody>
                  <a:tcPr marL="34897" marR="348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Athletics</a:t>
                      </a:r>
                      <a:endParaRPr lang="en-US" sz="1000" dirty="0">
                        <a:effectLst/>
                        <a:latin typeface="Times New Roman" panose="02020603050405020304" pitchFamily="18" charset="0"/>
                        <a:ea typeface="Times New Roman" panose="02020603050405020304" pitchFamily="18" charset="0"/>
                      </a:endParaRPr>
                    </a:p>
                  </a:txBody>
                  <a:tcPr marL="34897" marR="348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Athletics</a:t>
                      </a:r>
                      <a:endParaRPr lang="en-US" sz="1000" dirty="0">
                        <a:effectLst/>
                        <a:latin typeface="Times New Roman" panose="02020603050405020304" pitchFamily="18" charset="0"/>
                        <a:ea typeface="Times New Roman" panose="02020603050405020304" pitchFamily="18" charset="0"/>
                      </a:endParaRPr>
                    </a:p>
                  </a:txBody>
                  <a:tcPr marL="34897" marR="348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Athletics</a:t>
                      </a:r>
                      <a:endParaRPr lang="en-US" sz="1000" dirty="0">
                        <a:effectLst/>
                        <a:latin typeface="Times New Roman" panose="02020603050405020304" pitchFamily="18" charset="0"/>
                        <a:ea typeface="Times New Roman" panose="02020603050405020304" pitchFamily="18" charset="0"/>
                      </a:endParaRPr>
                    </a:p>
                  </a:txBody>
                  <a:tcPr marL="34897" marR="348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38571855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63615" y="-640991"/>
            <a:ext cx="9905998" cy="1994057"/>
          </a:xfrm>
        </p:spPr>
        <p:txBody>
          <a:bodyPr>
            <a:normAutofit/>
          </a:bodyPr>
          <a:lstStyle/>
          <a:p>
            <a:pPr marL="0" marR="0" algn="ctr">
              <a:spcBef>
                <a:spcPts val="0"/>
              </a:spcBef>
              <a:spcAft>
                <a:spcPts val="0"/>
              </a:spcAft>
            </a:pPr>
            <a:r>
              <a:rPr lang="en-US" sz="1500" b="1" dirty="0">
                <a:latin typeface="Arial" panose="020B0604020202020204" pitchFamily="34" charset="0"/>
                <a:ea typeface="Times New Roman" panose="02020603050405020304" pitchFamily="18" charset="0"/>
              </a:rPr>
              <a:t>IB DIPLOMA SAMPLE </a:t>
            </a:r>
            <a:r>
              <a:rPr lang="en-US" sz="1500" b="1" dirty="0" smtClean="0">
                <a:latin typeface="Arial" panose="020B0604020202020204" pitchFamily="34" charset="0"/>
                <a:ea typeface="Times New Roman" panose="02020603050405020304" pitchFamily="18" charset="0"/>
              </a:rPr>
              <a:t>PATHWAY</a:t>
            </a:r>
            <a:r>
              <a:rPr lang="en-US" sz="1500" dirty="0">
                <a:latin typeface="Times New Roman" panose="02020603050405020304" pitchFamily="18" charset="0"/>
                <a:ea typeface="Times New Roman" panose="02020603050405020304" pitchFamily="18" charset="0"/>
              </a:rPr>
              <a:t/>
            </a:r>
            <a:br>
              <a:rPr lang="en-US" sz="1500" dirty="0">
                <a:latin typeface="Times New Roman" panose="02020603050405020304" pitchFamily="18" charset="0"/>
                <a:ea typeface="Times New Roman" panose="02020603050405020304" pitchFamily="18" charset="0"/>
              </a:rPr>
            </a:br>
            <a:r>
              <a:rPr lang="en-US" sz="1500" dirty="0">
                <a:solidFill>
                  <a:srgbClr val="FFFF00"/>
                </a:solidFill>
                <a:latin typeface="Arial" panose="020B0604020202020204" pitchFamily="34" charset="0"/>
                <a:ea typeface="Times New Roman" panose="02020603050405020304" pitchFamily="18" charset="0"/>
              </a:rPr>
              <a:t>Two periods of </a:t>
            </a:r>
            <a:r>
              <a:rPr lang="en-US" sz="1500" dirty="0" smtClean="0">
                <a:solidFill>
                  <a:srgbClr val="FFFF00"/>
                </a:solidFill>
                <a:latin typeface="Arial" panose="020B0604020202020204" pitchFamily="34" charset="0"/>
                <a:ea typeface="Times New Roman" panose="02020603050405020304" pitchFamily="18" charset="0"/>
              </a:rPr>
              <a:t>Athletics </a:t>
            </a:r>
            <a:r>
              <a:rPr lang="en-US" sz="1500" dirty="0">
                <a:latin typeface="Arial" panose="020B0604020202020204" pitchFamily="34" charset="0"/>
                <a:ea typeface="Times New Roman" panose="02020603050405020304" pitchFamily="18" charset="0"/>
              </a:rPr>
              <a:t> </a:t>
            </a:r>
            <a:r>
              <a:rPr lang="en-US" sz="1500" dirty="0">
                <a:latin typeface="Times New Roman" panose="02020603050405020304" pitchFamily="18" charset="0"/>
                <a:ea typeface="Times New Roman" panose="02020603050405020304" pitchFamily="18" charset="0"/>
              </a:rPr>
              <a:t/>
            </a:r>
            <a:br>
              <a:rPr lang="en-US" sz="1500" dirty="0">
                <a:latin typeface="Times New Roman" panose="02020603050405020304" pitchFamily="18" charset="0"/>
                <a:ea typeface="Times New Roman" panose="02020603050405020304" pitchFamily="18" charset="0"/>
              </a:rPr>
            </a:br>
            <a:r>
              <a:rPr lang="en-US" sz="1500" b="1" dirty="0">
                <a:solidFill>
                  <a:srgbClr val="FFFF00"/>
                </a:solidFill>
                <a:latin typeface="Arial" panose="020B0604020202020204" pitchFamily="34" charset="0"/>
                <a:ea typeface="Times New Roman" panose="02020603050405020304" pitchFamily="18" charset="0"/>
              </a:rPr>
              <a:t>STEM</a:t>
            </a:r>
            <a:r>
              <a:rPr lang="en-US" sz="1500" b="1" dirty="0">
                <a:latin typeface="Arial" panose="020B0604020202020204" pitchFamily="34" charset="0"/>
                <a:ea typeface="Times New Roman" panose="02020603050405020304" pitchFamily="18" charset="0"/>
              </a:rPr>
              <a:t> or </a:t>
            </a:r>
            <a:r>
              <a:rPr lang="en-US" sz="1500" b="1" dirty="0">
                <a:solidFill>
                  <a:srgbClr val="FFFF00"/>
                </a:solidFill>
                <a:latin typeface="Arial" panose="020B0604020202020204" pitchFamily="34" charset="0"/>
                <a:ea typeface="Times New Roman" panose="02020603050405020304" pitchFamily="18" charset="0"/>
              </a:rPr>
              <a:t>Multidisciplinary</a:t>
            </a:r>
            <a:r>
              <a:rPr lang="en-US" sz="1500" b="1" dirty="0">
                <a:latin typeface="Arial" panose="020B0604020202020204" pitchFamily="34" charset="0"/>
                <a:ea typeface="Times New Roman" panose="02020603050405020304" pitchFamily="18" charset="0"/>
              </a:rPr>
              <a:t> Endorsement</a:t>
            </a:r>
            <a:endParaRPr lang="en-US" sz="15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114324745"/>
              </p:ext>
            </p:extLst>
          </p:nvPr>
        </p:nvGraphicFramePr>
        <p:xfrm>
          <a:off x="3437176" y="760021"/>
          <a:ext cx="6823105" cy="5888139"/>
        </p:xfrm>
        <a:graphic>
          <a:graphicData uri="http://schemas.openxmlformats.org/drawingml/2006/table">
            <a:tbl>
              <a:tblPr firstRow="1" firstCol="1" lastRow="1" lastCol="1" bandRow="1" bandCol="1"/>
              <a:tblGrid>
                <a:gridCol w="612310"/>
                <a:gridCol w="1852550"/>
                <a:gridCol w="1543793"/>
                <a:gridCol w="1294410"/>
                <a:gridCol w="1520042"/>
              </a:tblGrid>
              <a:tr h="140284">
                <a:tc>
                  <a:txBody>
                    <a:bodyPr/>
                    <a:lstStyle/>
                    <a:p>
                      <a:pPr marL="0" marR="0">
                        <a:spcBef>
                          <a:spcPts val="0"/>
                        </a:spcBef>
                        <a:spcAft>
                          <a:spcPts val="0"/>
                        </a:spcAft>
                      </a:pPr>
                      <a:r>
                        <a:rPr lang="en-US" sz="1000" dirty="0">
                          <a:effectLst/>
                          <a:latin typeface="Times New Roman" panose="02020603050405020304" pitchFamily="18" charset="0"/>
                          <a:ea typeface="Times New Roman" panose="02020603050405020304" pitchFamily="18" charset="0"/>
                        </a:rPr>
                        <a:t> </a:t>
                      </a:r>
                    </a:p>
                  </a:txBody>
                  <a:tcPr marL="35896" marR="358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Britannic Bold" panose="020B0903060703020204" pitchFamily="34" charset="0"/>
                          <a:ea typeface="Times New Roman" panose="02020603050405020304" pitchFamily="18" charset="0"/>
                        </a:rPr>
                        <a:t>9</a:t>
                      </a:r>
                      <a:r>
                        <a:rPr lang="en-US" sz="1000" baseline="30000" dirty="0">
                          <a:effectLst/>
                          <a:latin typeface="Britannic Bold" panose="020B0903060703020204" pitchFamily="34" charset="0"/>
                          <a:ea typeface="Times New Roman" panose="02020603050405020304" pitchFamily="18" charset="0"/>
                        </a:rPr>
                        <a:t>th</a:t>
                      </a:r>
                      <a:r>
                        <a:rPr lang="en-US" sz="1000" dirty="0">
                          <a:effectLst/>
                          <a:latin typeface="Britannic Bold" panose="020B0903060703020204" pitchFamily="34" charset="0"/>
                          <a:ea typeface="Times New Roman" panose="02020603050405020304" pitchFamily="18" charset="0"/>
                        </a:rPr>
                        <a:t> grade</a:t>
                      </a:r>
                      <a:endParaRPr lang="en-US" sz="1000" dirty="0">
                        <a:effectLst/>
                        <a:latin typeface="Times New Roman" panose="02020603050405020304" pitchFamily="18" charset="0"/>
                        <a:ea typeface="Times New Roman" panose="02020603050405020304" pitchFamily="18" charset="0"/>
                      </a:endParaRPr>
                    </a:p>
                  </a:txBody>
                  <a:tcPr marL="35896" marR="358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Britannic Bold" panose="020B0903060703020204" pitchFamily="34" charset="0"/>
                          <a:ea typeface="Times New Roman" panose="02020603050405020304" pitchFamily="18" charset="0"/>
                        </a:rPr>
                        <a:t>10</a:t>
                      </a:r>
                      <a:r>
                        <a:rPr lang="en-US" sz="1000" baseline="30000" dirty="0">
                          <a:effectLst/>
                          <a:latin typeface="Britannic Bold" panose="020B0903060703020204" pitchFamily="34" charset="0"/>
                          <a:ea typeface="Times New Roman" panose="02020603050405020304" pitchFamily="18" charset="0"/>
                        </a:rPr>
                        <a:t>th</a:t>
                      </a:r>
                      <a:r>
                        <a:rPr lang="en-US" sz="1000" dirty="0">
                          <a:effectLst/>
                          <a:latin typeface="Britannic Bold" panose="020B0903060703020204" pitchFamily="34" charset="0"/>
                          <a:ea typeface="Times New Roman" panose="02020603050405020304" pitchFamily="18" charset="0"/>
                        </a:rPr>
                        <a:t> grade</a:t>
                      </a:r>
                      <a:endParaRPr lang="en-US" sz="1000" dirty="0">
                        <a:effectLst/>
                        <a:latin typeface="Times New Roman" panose="02020603050405020304" pitchFamily="18" charset="0"/>
                        <a:ea typeface="Times New Roman" panose="02020603050405020304" pitchFamily="18" charset="0"/>
                      </a:endParaRPr>
                    </a:p>
                  </a:txBody>
                  <a:tcPr marL="35896" marR="358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Britannic Bold" panose="020B0903060703020204" pitchFamily="34" charset="0"/>
                          <a:ea typeface="Times New Roman" panose="02020603050405020304" pitchFamily="18" charset="0"/>
                        </a:rPr>
                        <a:t>11</a:t>
                      </a:r>
                      <a:r>
                        <a:rPr lang="en-US" sz="1000" baseline="30000" dirty="0">
                          <a:effectLst/>
                          <a:latin typeface="Britannic Bold" panose="020B0903060703020204" pitchFamily="34" charset="0"/>
                          <a:ea typeface="Times New Roman" panose="02020603050405020304" pitchFamily="18" charset="0"/>
                        </a:rPr>
                        <a:t>th</a:t>
                      </a:r>
                      <a:r>
                        <a:rPr lang="en-US" sz="1000" dirty="0">
                          <a:effectLst/>
                          <a:latin typeface="Britannic Bold" panose="020B0903060703020204" pitchFamily="34" charset="0"/>
                          <a:ea typeface="Times New Roman" panose="02020603050405020304" pitchFamily="18" charset="0"/>
                        </a:rPr>
                        <a:t> grade</a:t>
                      </a:r>
                      <a:endParaRPr lang="en-US" sz="1000" dirty="0">
                        <a:effectLst/>
                        <a:latin typeface="Times New Roman" panose="02020603050405020304" pitchFamily="18" charset="0"/>
                        <a:ea typeface="Times New Roman" panose="02020603050405020304" pitchFamily="18" charset="0"/>
                      </a:endParaRPr>
                    </a:p>
                  </a:txBody>
                  <a:tcPr marL="35896" marR="358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Britannic Bold" panose="020B0903060703020204" pitchFamily="34" charset="0"/>
                          <a:ea typeface="Times New Roman" panose="02020603050405020304" pitchFamily="18" charset="0"/>
                        </a:rPr>
                        <a:t>12</a:t>
                      </a:r>
                      <a:r>
                        <a:rPr lang="en-US" sz="1000" baseline="30000" dirty="0">
                          <a:effectLst/>
                          <a:latin typeface="Britannic Bold" panose="020B0903060703020204" pitchFamily="34" charset="0"/>
                          <a:ea typeface="Times New Roman" panose="02020603050405020304" pitchFamily="18" charset="0"/>
                        </a:rPr>
                        <a:t>th</a:t>
                      </a:r>
                      <a:r>
                        <a:rPr lang="en-US" sz="1000" dirty="0">
                          <a:effectLst/>
                          <a:latin typeface="Britannic Bold" panose="020B0903060703020204" pitchFamily="34" charset="0"/>
                          <a:ea typeface="Times New Roman" panose="02020603050405020304" pitchFamily="18" charset="0"/>
                        </a:rPr>
                        <a:t> grade</a:t>
                      </a:r>
                      <a:endParaRPr lang="en-US" sz="1000" dirty="0">
                        <a:effectLst/>
                        <a:latin typeface="Times New Roman" panose="02020603050405020304" pitchFamily="18" charset="0"/>
                        <a:ea typeface="Times New Roman" panose="02020603050405020304" pitchFamily="18" charset="0"/>
                      </a:endParaRPr>
                    </a:p>
                  </a:txBody>
                  <a:tcPr marL="35896" marR="358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0562">
                <a:tc>
                  <a:txBody>
                    <a:bodyPr/>
                    <a:lstStyle/>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1</a:t>
                      </a:r>
                      <a:endParaRPr lang="en-US" sz="1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txBody>
                  <a:tcPr marL="35896" marR="358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English 1 </a:t>
                      </a:r>
                      <a:endParaRPr lang="en-US" sz="1000" dirty="0">
                        <a:effectLst/>
                        <a:latin typeface="Times New Roman" panose="02020603050405020304" pitchFamily="18" charset="0"/>
                        <a:ea typeface="Times New Roman" panose="02020603050405020304" pitchFamily="18" charset="0"/>
                      </a:endParaRPr>
                    </a:p>
                  </a:txBody>
                  <a:tcPr marL="35896" marR="358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English 2</a:t>
                      </a:r>
                      <a:endParaRPr lang="en-US" sz="1000" dirty="0">
                        <a:effectLst/>
                        <a:latin typeface="Times New Roman" panose="02020603050405020304" pitchFamily="18" charset="0"/>
                        <a:ea typeface="Times New Roman" panose="02020603050405020304" pitchFamily="18" charset="0"/>
                      </a:endParaRPr>
                    </a:p>
                  </a:txBody>
                  <a:tcPr marL="35896" marR="358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IBDP English 3</a:t>
                      </a:r>
                      <a:endParaRPr lang="en-US" sz="1000" dirty="0">
                        <a:effectLst/>
                        <a:latin typeface="Times New Roman" panose="02020603050405020304" pitchFamily="18" charset="0"/>
                        <a:ea typeface="Times New Roman" panose="02020603050405020304" pitchFamily="18" charset="0"/>
                      </a:endParaRPr>
                    </a:p>
                  </a:txBody>
                  <a:tcPr marL="35896" marR="358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IBDP English 4 HL</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txBody>
                  <a:tcPr marL="35896" marR="358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3708">
                <a:tc rowSpan="2">
                  <a:txBody>
                    <a:bodyPr/>
                    <a:lstStyle/>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2</a:t>
                      </a:r>
                      <a:endParaRPr lang="en-US" sz="1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txBody>
                  <a:tcPr marL="35896" marR="358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Language 1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In middle school</a:t>
                      </a:r>
                      <a:endParaRPr lang="en-US" sz="1000" dirty="0">
                        <a:effectLst/>
                        <a:latin typeface="Times New Roman" panose="02020603050405020304" pitchFamily="18" charset="0"/>
                        <a:ea typeface="Times New Roman" panose="02020603050405020304" pitchFamily="18" charset="0"/>
                      </a:endParaRPr>
                    </a:p>
                  </a:txBody>
                  <a:tcPr marL="35896" marR="358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ash"/>
                      <a:round/>
                      <a:headEnd type="none" w="med" len="med"/>
                      <a:tailEnd type="none" w="med" len="med"/>
                    </a:lnB>
                  </a:tcPr>
                </a:tc>
                <a:tc rowSpan="2">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Language Acquisition 2 or 3 PDP</a:t>
                      </a:r>
                      <a:endParaRPr lang="en-US" sz="1000" dirty="0">
                        <a:effectLst/>
                        <a:latin typeface="Times New Roman" panose="02020603050405020304" pitchFamily="18" charset="0"/>
                        <a:ea typeface="Times New Roman" panose="02020603050405020304" pitchFamily="18" charset="0"/>
                      </a:endParaRPr>
                    </a:p>
                  </a:txBody>
                  <a:tcPr marL="35896" marR="358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rowSpan="2">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Language Acquisition 3 or     4 SL</a:t>
                      </a:r>
                      <a:endParaRPr lang="en-US" sz="1000" dirty="0">
                        <a:effectLst/>
                        <a:latin typeface="Times New Roman" panose="02020603050405020304" pitchFamily="18" charset="0"/>
                        <a:ea typeface="Times New Roman" panose="02020603050405020304" pitchFamily="18" charset="0"/>
                      </a:endParaRPr>
                    </a:p>
                  </a:txBody>
                  <a:tcPr marL="35896" marR="358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rowSpan="2">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IBDP Language Acquisition 4 SL or 5 HL</a:t>
                      </a:r>
                      <a:endParaRPr lang="en-US" sz="1000" dirty="0">
                        <a:effectLst/>
                        <a:latin typeface="Times New Roman" panose="02020603050405020304" pitchFamily="18" charset="0"/>
                        <a:ea typeface="Times New Roman" panose="02020603050405020304" pitchFamily="18" charset="0"/>
                      </a:endParaRPr>
                    </a:p>
                  </a:txBody>
                  <a:tcPr marL="35896" marR="358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3708">
                <a:tc vMerge="1">
                  <a:txBody>
                    <a:bodyPr/>
                    <a:lstStyle/>
                    <a:p>
                      <a:endParaRPr lang="en-US"/>
                    </a:p>
                  </a:txBody>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Language Acquisition 2</a:t>
                      </a:r>
                      <a:endParaRPr lang="en-US" sz="1000" dirty="0">
                        <a:effectLst/>
                        <a:latin typeface="Times New Roman" panose="02020603050405020304" pitchFamily="18" charset="0"/>
                        <a:ea typeface="Times New Roman" panose="02020603050405020304" pitchFamily="18" charset="0"/>
                      </a:endParaRPr>
                    </a:p>
                  </a:txBody>
                  <a:tcPr marL="35896" marR="358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r>
              <a:tr h="587414">
                <a:tc>
                  <a:txBody>
                    <a:bodyPr/>
                    <a:lstStyle/>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3</a:t>
                      </a:r>
                      <a:endParaRPr lang="en-US" sz="1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txBody>
                  <a:tcPr marL="35896" marR="358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World Geography</a:t>
                      </a:r>
                      <a:endParaRPr lang="en-US" sz="1000" dirty="0">
                        <a:effectLst/>
                        <a:latin typeface="Times New Roman" panose="02020603050405020304" pitchFamily="18" charset="0"/>
                        <a:ea typeface="Times New Roman" panose="02020603050405020304" pitchFamily="18" charset="0"/>
                      </a:endParaRPr>
                    </a:p>
                  </a:txBody>
                  <a:tcPr marL="35896" marR="358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World History</a:t>
                      </a:r>
                      <a:endParaRPr lang="en-US" sz="1000" dirty="0">
                        <a:effectLst/>
                        <a:latin typeface="Times New Roman" panose="02020603050405020304" pitchFamily="18" charset="0"/>
                        <a:ea typeface="Times New Roman" panose="02020603050405020304" pitchFamily="18" charset="0"/>
                      </a:endParaRPr>
                    </a:p>
                  </a:txBody>
                  <a:tcPr marL="35896" marR="358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PDP U.S. History</a:t>
                      </a:r>
                      <a:endParaRPr lang="en-US" sz="1000" dirty="0">
                        <a:effectLst/>
                        <a:latin typeface="Times New Roman" panose="02020603050405020304" pitchFamily="18" charset="0"/>
                        <a:ea typeface="Times New Roman" panose="02020603050405020304" pitchFamily="18" charset="0"/>
                      </a:endParaRPr>
                    </a:p>
                  </a:txBody>
                  <a:tcPr marL="35896" marR="358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IBDP History of the Americas HL</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txBody>
                  <a:tcPr marL="35896" marR="358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174831">
                <a:tc>
                  <a:txBody>
                    <a:bodyPr/>
                    <a:lstStyle/>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4</a:t>
                      </a:r>
                      <a:endParaRPr lang="en-US" sz="1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txBody>
                  <a:tcPr marL="35896" marR="358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Biology</a:t>
                      </a:r>
                      <a:endParaRPr lang="en-US" sz="1000" dirty="0">
                        <a:effectLst/>
                        <a:latin typeface="Times New Roman" panose="02020603050405020304" pitchFamily="18" charset="0"/>
                        <a:ea typeface="Times New Roman" panose="02020603050405020304" pitchFamily="18" charset="0"/>
                      </a:endParaRPr>
                    </a:p>
                  </a:txBody>
                  <a:tcPr marL="35896" marR="358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Chemistry</a:t>
                      </a:r>
                      <a:endParaRPr lang="en-US" sz="1000" dirty="0">
                        <a:effectLst/>
                        <a:latin typeface="Times New Roman" panose="02020603050405020304" pitchFamily="18" charset="0"/>
                        <a:ea typeface="Times New Roman" panose="02020603050405020304" pitchFamily="18" charset="0"/>
                      </a:endParaRPr>
                    </a:p>
                  </a:txBody>
                  <a:tcPr marL="35896" marR="358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Physics</a:t>
                      </a:r>
                      <a:endParaRPr lang="en-US" sz="1000" dirty="0">
                        <a:effectLst/>
                        <a:latin typeface="Times New Roman" panose="02020603050405020304" pitchFamily="18" charset="0"/>
                        <a:ea typeface="Times New Roman" panose="02020603050405020304" pitchFamily="18" charset="0"/>
                      </a:endParaRPr>
                    </a:p>
                  </a:txBody>
                  <a:tcPr marL="35896" marR="358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IBDP Science SL: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Biology, Chemistry, Physics or Environmental Science</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txBody>
                  <a:tcPr marL="35896" marR="358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0420">
                <a:tc rowSpan="3">
                  <a:txBody>
                    <a:bodyPr/>
                    <a:lstStyle/>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5</a:t>
                      </a:r>
                      <a:endParaRPr lang="en-US" sz="1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txBody>
                  <a:tcPr marL="35896" marR="358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txBody>
                  <a:tcPr marL="35896" marR="358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gridSpan="2">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Algebra 2                   Geometry or </a:t>
                      </a:r>
                      <a:endParaRPr lang="en-US" sz="1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000" dirty="0">
                          <a:effectLst/>
                          <a:latin typeface="Arial" panose="020B0604020202020204" pitchFamily="34" charset="0"/>
                          <a:ea typeface="Times New Roman" panose="02020603050405020304" pitchFamily="18" charset="0"/>
                        </a:rPr>
                        <a:t>  PDP recommended      Precalculus                           </a:t>
                      </a:r>
                      <a:endParaRPr lang="en-US" sz="1000" dirty="0">
                        <a:effectLst/>
                        <a:latin typeface="Times New Roman" panose="02020603050405020304" pitchFamily="18" charset="0"/>
                        <a:ea typeface="Times New Roman" panose="02020603050405020304" pitchFamily="18" charset="0"/>
                      </a:endParaRPr>
                    </a:p>
                  </a:txBody>
                  <a:tcPr marL="35896" marR="358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a:noFill/>
                    </a:lnB>
                  </a:tcPr>
                </a:tc>
                <a:tc hMerge="1">
                  <a:txBody>
                    <a:bodyPr/>
                    <a:lstStyle/>
                    <a:p>
                      <a:endParaRPr lang="en-US"/>
                    </a:p>
                  </a:txBody>
                  <a:tcPr/>
                </a:tc>
                <a:tc rowSpan="3">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IBDP Math Studies or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IBDP Math SL</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txBody>
                  <a:tcPr marL="35896" marR="358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3708">
                <a:tc vMerge="1">
                  <a:txBody>
                    <a:bodyPr/>
                    <a:lstStyle/>
                    <a:p>
                      <a:endParaRPr lang="en-US"/>
                    </a:p>
                  </a:txBody>
                  <a:tcPr/>
                </a:tc>
                <a:tc rowSpan="2">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Algebra 1</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PDP recommended</a:t>
                      </a:r>
                      <a:endParaRPr lang="en-US" sz="1000" dirty="0">
                        <a:effectLst/>
                        <a:latin typeface="Times New Roman" panose="02020603050405020304" pitchFamily="18" charset="0"/>
                        <a:ea typeface="Times New Roman" panose="02020603050405020304" pitchFamily="18" charset="0"/>
                      </a:endParaRPr>
                    </a:p>
                  </a:txBody>
                  <a:tcPr marL="35896" marR="358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gridSpan="2">
                  <a:txBody>
                    <a:bodyPr/>
                    <a:lstStyle/>
                    <a:p>
                      <a:pPr marL="0" marR="0" algn="r">
                        <a:spcBef>
                          <a:spcPts val="0"/>
                        </a:spcBef>
                        <a:spcAft>
                          <a:spcPts val="0"/>
                        </a:spcAft>
                      </a:pPr>
                      <a:r>
                        <a:rPr lang="en-US" sz="1000" dirty="0">
                          <a:effectLst/>
                          <a:latin typeface="Arial" panose="020B0604020202020204" pitchFamily="34" charset="0"/>
                          <a:ea typeface="Times New Roman" panose="02020603050405020304" pitchFamily="18" charset="0"/>
                        </a:rPr>
                        <a:t>                   PDP recommended</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txBody>
                  <a:tcPr marL="35896" marR="358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dash"/>
                      <a:round/>
                      <a:headEnd type="none" w="med" len="med"/>
                      <a:tailEnd type="none" w="med" len="med"/>
                    </a:lnB>
                  </a:tcPr>
                </a:tc>
                <a:tc hMerge="1">
                  <a:txBody>
                    <a:bodyPr/>
                    <a:lstStyle/>
                    <a:p>
                      <a:endParaRPr lang="en-US"/>
                    </a:p>
                  </a:txBody>
                  <a:tcPr/>
                </a:tc>
                <a:tc vMerge="1">
                  <a:txBody>
                    <a:bodyPr/>
                    <a:lstStyle/>
                    <a:p>
                      <a:endParaRPr lang="en-US"/>
                    </a:p>
                  </a:txBody>
                  <a:tcPr/>
                </a:tc>
              </a:tr>
              <a:tr h="428324">
                <a:tc vMerge="1">
                  <a:txBody>
                    <a:bodyPr/>
                    <a:lstStyle/>
                    <a:p>
                      <a:endParaRPr lang="en-US"/>
                    </a:p>
                  </a:txBody>
                  <a:tcPr/>
                </a:tc>
                <a:tc vMerge="1">
                  <a:txBody>
                    <a:bodyPr/>
                    <a:lstStyle/>
                    <a:p>
                      <a:endParaRPr lang="en-US"/>
                    </a:p>
                  </a:txBody>
                  <a:tcPr/>
                </a:tc>
                <a:tc gridSpan="2">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PDP Geometry or</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Precalculus in Summer School</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txBody>
                  <a:tcPr marL="35896" marR="358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vMerge="1">
                  <a:txBody>
                    <a:bodyPr/>
                    <a:lstStyle/>
                    <a:p>
                      <a:endParaRPr lang="en-US"/>
                    </a:p>
                  </a:txBody>
                  <a:tcPr/>
                </a:tc>
              </a:tr>
              <a:tr h="562939">
                <a:tc>
                  <a:txBody>
                    <a:bodyPr/>
                    <a:lstStyle/>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6</a:t>
                      </a:r>
                      <a:endParaRPr lang="en-US" sz="1000" dirty="0">
                        <a:effectLst/>
                        <a:latin typeface="Times New Roman" panose="02020603050405020304" pitchFamily="18" charset="0"/>
                        <a:ea typeface="Times New Roman" panose="02020603050405020304" pitchFamily="18" charset="0"/>
                      </a:endParaRPr>
                    </a:p>
                  </a:txBody>
                  <a:tcPr marL="35896" marR="358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PBM</a:t>
                      </a:r>
                      <a:endParaRPr lang="en-US" sz="1000" dirty="0">
                        <a:effectLst/>
                        <a:latin typeface="Times New Roman" panose="02020603050405020304" pitchFamily="18" charset="0"/>
                        <a:ea typeface="Times New Roman" panose="02020603050405020304" pitchFamily="18" charset="0"/>
                      </a:endParaRPr>
                    </a:p>
                  </a:txBody>
                  <a:tcPr marL="35896" marR="358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Fine Art</a:t>
                      </a:r>
                      <a:endParaRPr lang="en-US" sz="1000" dirty="0">
                        <a:effectLst/>
                        <a:latin typeface="Times New Roman" panose="02020603050405020304" pitchFamily="18" charset="0"/>
                        <a:ea typeface="Times New Roman" panose="02020603050405020304" pitchFamily="18" charset="0"/>
                      </a:endParaRPr>
                    </a:p>
                  </a:txBody>
                  <a:tcPr marL="35896" marR="358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IBDP Group 6 SL or Study Lab</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txBody>
                  <a:tcPr marL="35896" marR="358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IBDP Group 6 SL or HL or Study Lab</a:t>
                      </a:r>
                      <a:endParaRPr lang="en-US" sz="1000" dirty="0">
                        <a:effectLst/>
                        <a:latin typeface="Times New Roman" panose="02020603050405020304" pitchFamily="18" charset="0"/>
                        <a:ea typeface="Times New Roman" panose="02020603050405020304" pitchFamily="18" charset="0"/>
                      </a:endParaRPr>
                    </a:p>
                  </a:txBody>
                  <a:tcPr marL="35896" marR="358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0562">
                <a:tc>
                  <a:txBody>
                    <a:bodyPr/>
                    <a:lstStyle/>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7</a:t>
                      </a:r>
                      <a:endParaRPr lang="en-US" sz="1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txBody>
                  <a:tcPr marL="35896" marR="358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Athletics</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txBody>
                  <a:tcPr marL="35896" marR="358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Athletics</a:t>
                      </a:r>
                      <a:endParaRPr lang="en-US" sz="1000" dirty="0">
                        <a:effectLst/>
                        <a:latin typeface="Times New Roman" panose="02020603050405020304" pitchFamily="18" charset="0"/>
                        <a:ea typeface="Times New Roman" panose="02020603050405020304" pitchFamily="18" charset="0"/>
                      </a:endParaRPr>
                    </a:p>
                  </a:txBody>
                  <a:tcPr marL="35896" marR="358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Government/ TOK</a:t>
                      </a:r>
                      <a:endParaRPr lang="en-US" sz="1000" dirty="0">
                        <a:effectLst/>
                        <a:latin typeface="Times New Roman" panose="02020603050405020304" pitchFamily="18" charset="0"/>
                        <a:ea typeface="Times New Roman" panose="02020603050405020304" pitchFamily="18" charset="0"/>
                      </a:endParaRPr>
                    </a:p>
                  </a:txBody>
                  <a:tcPr marL="35896" marR="358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TOK/Economics</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txBody>
                  <a:tcPr marL="35896" marR="358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0562">
                <a:tc>
                  <a:txBody>
                    <a:bodyPr/>
                    <a:lstStyle/>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8</a:t>
                      </a:r>
                      <a:endParaRPr lang="en-US" sz="1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txBody>
                  <a:tcPr marL="35896" marR="358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Athletics/Study Lab</a:t>
                      </a:r>
                      <a:endParaRPr lang="en-US" sz="1000" dirty="0">
                        <a:effectLst/>
                        <a:latin typeface="Times New Roman" panose="02020603050405020304" pitchFamily="18" charset="0"/>
                        <a:ea typeface="Times New Roman" panose="02020603050405020304" pitchFamily="18" charset="0"/>
                      </a:endParaRPr>
                    </a:p>
                  </a:txBody>
                  <a:tcPr marL="35896" marR="358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Athletics/Study Lab</a:t>
                      </a:r>
                      <a:endParaRPr lang="en-US" sz="1000" dirty="0">
                        <a:effectLst/>
                        <a:latin typeface="Times New Roman" panose="02020603050405020304" pitchFamily="18" charset="0"/>
                        <a:ea typeface="Times New Roman" panose="02020603050405020304" pitchFamily="18" charset="0"/>
                      </a:endParaRPr>
                    </a:p>
                  </a:txBody>
                  <a:tcPr marL="35896" marR="358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Athletics</a:t>
                      </a:r>
                      <a:endParaRPr lang="en-US" sz="1000" dirty="0">
                        <a:effectLst/>
                        <a:latin typeface="Times New Roman" panose="02020603050405020304" pitchFamily="18" charset="0"/>
                        <a:ea typeface="Times New Roman" panose="02020603050405020304" pitchFamily="18" charset="0"/>
                      </a:endParaRPr>
                    </a:p>
                  </a:txBody>
                  <a:tcPr marL="35896" marR="358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Athletics</a:t>
                      </a:r>
                      <a:endParaRPr lang="en-US" sz="1000" dirty="0">
                        <a:effectLst/>
                        <a:latin typeface="Times New Roman" panose="02020603050405020304" pitchFamily="18" charset="0"/>
                        <a:ea typeface="Times New Roman" panose="02020603050405020304" pitchFamily="18" charset="0"/>
                      </a:endParaRPr>
                    </a:p>
                  </a:txBody>
                  <a:tcPr marL="35896" marR="358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3" name="TextBox 2"/>
          <p:cNvSpPr txBox="1"/>
          <p:nvPr/>
        </p:nvSpPr>
        <p:spPr>
          <a:xfrm>
            <a:off x="190005" y="2006930"/>
            <a:ext cx="3247171" cy="2031325"/>
          </a:xfrm>
          <a:prstGeom prst="rect">
            <a:avLst/>
          </a:prstGeom>
          <a:noFill/>
        </p:spPr>
        <p:txBody>
          <a:bodyPr wrap="none" rtlCol="0">
            <a:spAutoFit/>
          </a:bodyPr>
          <a:lstStyle/>
          <a:p>
            <a:r>
              <a:rPr lang="en-US" dirty="0"/>
              <a:t>*Health will be awarded </a:t>
            </a:r>
          </a:p>
          <a:p>
            <a:r>
              <a:rPr lang="en-US" dirty="0"/>
              <a:t>through Biology. Online or </a:t>
            </a:r>
          </a:p>
          <a:p>
            <a:r>
              <a:rPr lang="en-US" dirty="0"/>
              <a:t>summer school credit is available</a:t>
            </a:r>
            <a:r>
              <a:rPr lang="en-US" dirty="0" smtClean="0"/>
              <a:t>.</a:t>
            </a:r>
          </a:p>
          <a:p>
            <a:r>
              <a:rPr lang="en-US" dirty="0" smtClean="0"/>
              <a:t>Government and/or economics </a:t>
            </a:r>
          </a:p>
          <a:p>
            <a:r>
              <a:rPr lang="en-US" dirty="0" smtClean="0"/>
              <a:t>in summer or online can make </a:t>
            </a:r>
          </a:p>
          <a:p>
            <a:r>
              <a:rPr lang="en-US" dirty="0" smtClean="0"/>
              <a:t>space for additional semesters</a:t>
            </a:r>
          </a:p>
          <a:p>
            <a:r>
              <a:rPr lang="en-US" dirty="0" smtClean="0"/>
              <a:t>of Athletics/Study Lab.</a:t>
            </a:r>
            <a:endParaRPr lang="en-US" dirty="0"/>
          </a:p>
        </p:txBody>
      </p:sp>
    </p:spTree>
    <p:extLst>
      <p:ext uri="{BB962C8B-B14F-4D97-AF65-F5344CB8AC3E}">
        <p14:creationId xmlns:p14="http://schemas.microsoft.com/office/powerpoint/2010/main" val="210402188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FIND YOUR PATH AT LAMAR HIGH SCHOOL</a:t>
            </a:r>
            <a:endParaRPr lang="en-US" dirty="0"/>
          </a:p>
        </p:txBody>
      </p:sp>
      <p:sp>
        <p:nvSpPr>
          <p:cNvPr id="3" name="Content Placeholder 2"/>
          <p:cNvSpPr>
            <a:spLocks noGrp="1"/>
          </p:cNvSpPr>
          <p:nvPr>
            <p:ph idx="1"/>
          </p:nvPr>
        </p:nvSpPr>
        <p:spPr>
          <a:xfrm>
            <a:off x="1141412" y="1648496"/>
            <a:ext cx="9905999" cy="4142705"/>
          </a:xfrm>
        </p:spPr>
        <p:txBody>
          <a:bodyPr>
            <a:noAutofit/>
          </a:bodyPr>
          <a:lstStyle/>
          <a:p>
            <a:r>
              <a:rPr lang="en-US" sz="2000" b="1" dirty="0"/>
              <a:t>With so many options at Lamar to choose from, it takes some planning to get to where you want to be when you graduate. This </a:t>
            </a:r>
            <a:r>
              <a:rPr lang="en-US" sz="2000" b="1" dirty="0" smtClean="0"/>
              <a:t>presentation </a:t>
            </a:r>
            <a:r>
              <a:rPr lang="en-US" sz="2000" b="1" dirty="0"/>
              <a:t>can help you, through grades 9 – 12, to pick the classes you need to meet your academic goals and participate in the activities you enjoy. </a:t>
            </a:r>
            <a:endParaRPr lang="en-US" sz="2000" dirty="0"/>
          </a:p>
          <a:p>
            <a:r>
              <a:rPr lang="en-US" sz="2000" b="1" dirty="0"/>
              <a:t>With the </a:t>
            </a:r>
            <a:r>
              <a:rPr lang="en-US" sz="2000" i="1" dirty="0"/>
              <a:t>sample plans </a:t>
            </a:r>
            <a:r>
              <a:rPr lang="en-US" sz="2000" b="1" dirty="0"/>
              <a:t>in this </a:t>
            </a:r>
            <a:r>
              <a:rPr lang="en-US" sz="2000" b="1" dirty="0" smtClean="0"/>
              <a:t>presentation, </a:t>
            </a:r>
            <a:r>
              <a:rPr lang="en-US" sz="2000" b="1" dirty="0"/>
              <a:t>you can follow the one that fits you exactly, or borrow the concept from one and adjust it to suit your interests, no matter what you want to accomplish. Lamar offers strong college preparation in all classes with the power and support of the International Baccalaureate behind everything we do. </a:t>
            </a:r>
            <a:endParaRPr lang="en-US" sz="2000" dirty="0"/>
          </a:p>
          <a:p>
            <a:r>
              <a:rPr lang="en-US" sz="2000" b="1" dirty="0"/>
              <a:t>Whether you are a magnet student, athlete, or artist, you can build your program at Lamar with the </a:t>
            </a:r>
            <a:r>
              <a:rPr lang="en-US" sz="2000" b="1" dirty="0" smtClean="0"/>
              <a:t>sample plans </a:t>
            </a:r>
            <a:r>
              <a:rPr lang="en-US" sz="2000" b="1" dirty="0"/>
              <a:t>in this </a:t>
            </a:r>
            <a:r>
              <a:rPr lang="en-US" sz="2000" b="1" dirty="0" smtClean="0"/>
              <a:t>presentation. </a:t>
            </a:r>
            <a:r>
              <a:rPr lang="en-US" sz="2000" b="1" dirty="0"/>
              <a:t>Regardless of what you choose, one thing is certain: everyone at Lamar is an IB student. </a:t>
            </a:r>
            <a:endParaRPr lang="en-US" sz="2000" b="1" dirty="0" smtClean="0"/>
          </a:p>
          <a:p>
            <a:r>
              <a:rPr lang="en-US" sz="2000" b="1" dirty="0" smtClean="0"/>
              <a:t>So </a:t>
            </a:r>
            <a:r>
              <a:rPr lang="en-US" sz="2000" b="1" dirty="0"/>
              <a:t>what is IB and what can it do for you?</a:t>
            </a:r>
            <a:endParaRPr lang="en-US" sz="2000" dirty="0"/>
          </a:p>
        </p:txBody>
      </p:sp>
    </p:spTree>
    <p:extLst>
      <p:ext uri="{BB962C8B-B14F-4D97-AF65-F5344CB8AC3E}">
        <p14:creationId xmlns:p14="http://schemas.microsoft.com/office/powerpoint/2010/main" val="2073137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58286" y="-471835"/>
            <a:ext cx="9905998" cy="1903905"/>
          </a:xfrm>
        </p:spPr>
        <p:txBody>
          <a:bodyPr>
            <a:noAutofit/>
          </a:bodyPr>
          <a:lstStyle/>
          <a:p>
            <a:pPr marL="0" marR="0" algn="ctr">
              <a:spcBef>
                <a:spcPts val="0"/>
              </a:spcBef>
              <a:spcAft>
                <a:spcPts val="0"/>
              </a:spcAft>
            </a:pPr>
            <a:r>
              <a:rPr lang="en-US" sz="1500" b="1" dirty="0">
                <a:latin typeface="Arial" panose="020B0604020202020204" pitchFamily="34" charset="0"/>
                <a:ea typeface="Times New Roman" panose="02020603050405020304" pitchFamily="18" charset="0"/>
              </a:rPr>
              <a:t>LAMAR </a:t>
            </a:r>
            <a:r>
              <a:rPr lang="en-US" sz="1500" b="1" dirty="0">
                <a:solidFill>
                  <a:srgbClr val="FFFF00"/>
                </a:solidFill>
                <a:latin typeface="Arial" panose="020B0604020202020204" pitchFamily="34" charset="0"/>
                <a:ea typeface="Times New Roman" panose="02020603050405020304" pitchFamily="18" charset="0"/>
              </a:rPr>
              <a:t>BUSINESS ADMINISTRATION MAGNET </a:t>
            </a:r>
            <a:r>
              <a:rPr lang="en-US" sz="1500" b="1" dirty="0">
                <a:latin typeface="Arial" panose="020B0604020202020204" pitchFamily="34" charset="0"/>
                <a:ea typeface="Times New Roman" panose="02020603050405020304" pitchFamily="18" charset="0"/>
              </a:rPr>
              <a:t>PROGRAM </a:t>
            </a:r>
            <a:r>
              <a:rPr lang="en-US" sz="1500" dirty="0">
                <a:latin typeface="Times New Roman" panose="02020603050405020304" pitchFamily="18" charset="0"/>
                <a:ea typeface="Times New Roman" panose="02020603050405020304" pitchFamily="18" charset="0"/>
              </a:rPr>
              <a:t/>
            </a:r>
            <a:br>
              <a:rPr lang="en-US" sz="1500" dirty="0">
                <a:latin typeface="Times New Roman" panose="02020603050405020304" pitchFamily="18" charset="0"/>
                <a:ea typeface="Times New Roman" panose="02020603050405020304" pitchFamily="18" charset="0"/>
              </a:rPr>
            </a:br>
            <a:r>
              <a:rPr lang="en-US" sz="1500" b="1" dirty="0">
                <a:latin typeface="Arial" panose="020B0604020202020204" pitchFamily="34" charset="0"/>
                <a:ea typeface="Times New Roman" panose="02020603050405020304" pitchFamily="18" charset="0"/>
              </a:rPr>
              <a:t>Sample Pathway for earning </a:t>
            </a:r>
            <a:r>
              <a:rPr lang="en-US" sz="1500" b="1" dirty="0">
                <a:solidFill>
                  <a:srgbClr val="FFFF00"/>
                </a:solidFill>
                <a:latin typeface="Arial" panose="020B0604020202020204" pitchFamily="34" charset="0"/>
                <a:ea typeface="Times New Roman" panose="02020603050405020304" pitchFamily="18" charset="0"/>
              </a:rPr>
              <a:t>the IB Diploma </a:t>
            </a:r>
            <a:r>
              <a:rPr lang="en-US" sz="1500" dirty="0">
                <a:latin typeface="Times New Roman" panose="02020603050405020304" pitchFamily="18" charset="0"/>
                <a:ea typeface="Times New Roman" panose="02020603050405020304" pitchFamily="18" charset="0"/>
              </a:rPr>
              <a:t/>
            </a:r>
            <a:br>
              <a:rPr lang="en-US" sz="1500" dirty="0">
                <a:latin typeface="Times New Roman" panose="02020603050405020304" pitchFamily="18" charset="0"/>
                <a:ea typeface="Times New Roman" panose="02020603050405020304" pitchFamily="18" charset="0"/>
              </a:rPr>
            </a:br>
            <a:r>
              <a:rPr lang="en-US" sz="1500" dirty="0">
                <a:solidFill>
                  <a:srgbClr val="FFFF00"/>
                </a:solidFill>
                <a:latin typeface="Arial" panose="020B0604020202020204" pitchFamily="34" charset="0"/>
                <a:ea typeface="Times New Roman" panose="02020603050405020304" pitchFamily="18" charset="0"/>
              </a:rPr>
              <a:t>STEM</a:t>
            </a:r>
            <a:r>
              <a:rPr lang="en-US" sz="1500" dirty="0">
                <a:latin typeface="Arial" panose="020B0604020202020204" pitchFamily="34" charset="0"/>
                <a:ea typeface="Times New Roman" panose="02020603050405020304" pitchFamily="18" charset="0"/>
              </a:rPr>
              <a:t> or </a:t>
            </a:r>
            <a:r>
              <a:rPr lang="en-US" sz="1500" dirty="0">
                <a:solidFill>
                  <a:srgbClr val="FFFF00"/>
                </a:solidFill>
                <a:latin typeface="Arial" panose="020B0604020202020204" pitchFamily="34" charset="0"/>
                <a:ea typeface="Times New Roman" panose="02020603050405020304" pitchFamily="18" charset="0"/>
              </a:rPr>
              <a:t>Multidisciplinary</a:t>
            </a:r>
            <a:r>
              <a:rPr lang="en-US" sz="1500" dirty="0">
                <a:latin typeface="Arial" panose="020B0604020202020204" pitchFamily="34" charset="0"/>
                <a:ea typeface="Times New Roman" panose="02020603050405020304" pitchFamily="18" charset="0"/>
              </a:rPr>
              <a:t> Endorsement</a:t>
            </a:r>
            <a:endParaRPr lang="en-US" sz="15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59323944"/>
              </p:ext>
            </p:extLst>
          </p:nvPr>
        </p:nvGraphicFramePr>
        <p:xfrm>
          <a:off x="2569418" y="914398"/>
          <a:ext cx="6883734" cy="5581403"/>
        </p:xfrm>
        <a:graphic>
          <a:graphicData uri="http://schemas.openxmlformats.org/drawingml/2006/table">
            <a:tbl>
              <a:tblPr firstRow="1" firstCol="1" lastRow="1" lastCol="1" bandRow="1" bandCol="1"/>
              <a:tblGrid>
                <a:gridCol w="605639"/>
                <a:gridCol w="1567543"/>
                <a:gridCol w="1341912"/>
                <a:gridCol w="1816924"/>
                <a:gridCol w="1551716"/>
              </a:tblGrid>
              <a:tr h="155039">
                <a:tc>
                  <a:txBody>
                    <a:bodyPr/>
                    <a:lstStyle/>
                    <a:p>
                      <a:pPr marL="0" marR="0">
                        <a:spcBef>
                          <a:spcPts val="0"/>
                        </a:spcBef>
                        <a:spcAft>
                          <a:spcPts val="0"/>
                        </a:spcAft>
                      </a:pPr>
                      <a:r>
                        <a:rPr lang="en-US" sz="1000" dirty="0">
                          <a:effectLst/>
                          <a:latin typeface="Times New Roman" panose="02020603050405020304" pitchFamily="18" charset="0"/>
                          <a:ea typeface="Times New Roman" panose="02020603050405020304" pitchFamily="18" charset="0"/>
                        </a:rPr>
                        <a:t> </a:t>
                      </a:r>
                    </a:p>
                  </a:txBody>
                  <a:tcPr marL="34423" marR="344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Britannic Bold" panose="020B0903060703020204" pitchFamily="34" charset="0"/>
                          <a:ea typeface="Times New Roman" panose="02020603050405020304" pitchFamily="18" charset="0"/>
                        </a:rPr>
                        <a:t>9</a:t>
                      </a:r>
                      <a:r>
                        <a:rPr lang="en-US" sz="1000" baseline="30000" dirty="0">
                          <a:effectLst/>
                          <a:latin typeface="Britannic Bold" panose="020B0903060703020204" pitchFamily="34" charset="0"/>
                          <a:ea typeface="Times New Roman" panose="02020603050405020304" pitchFamily="18" charset="0"/>
                        </a:rPr>
                        <a:t>th</a:t>
                      </a:r>
                      <a:r>
                        <a:rPr lang="en-US" sz="1000" dirty="0">
                          <a:effectLst/>
                          <a:latin typeface="Britannic Bold" panose="020B0903060703020204" pitchFamily="34" charset="0"/>
                          <a:ea typeface="Times New Roman" panose="02020603050405020304" pitchFamily="18" charset="0"/>
                        </a:rPr>
                        <a:t> grade</a:t>
                      </a:r>
                      <a:endParaRPr lang="en-US" sz="1000" dirty="0">
                        <a:effectLst/>
                        <a:latin typeface="Times New Roman" panose="02020603050405020304" pitchFamily="18" charset="0"/>
                        <a:ea typeface="Times New Roman" panose="02020603050405020304" pitchFamily="18" charset="0"/>
                      </a:endParaRPr>
                    </a:p>
                  </a:txBody>
                  <a:tcPr marL="34423" marR="344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Britannic Bold" panose="020B0903060703020204" pitchFamily="34" charset="0"/>
                          <a:ea typeface="Times New Roman" panose="02020603050405020304" pitchFamily="18" charset="0"/>
                        </a:rPr>
                        <a:t>10</a:t>
                      </a:r>
                      <a:r>
                        <a:rPr lang="en-US" sz="1000" baseline="30000" dirty="0">
                          <a:effectLst/>
                          <a:latin typeface="Britannic Bold" panose="020B0903060703020204" pitchFamily="34" charset="0"/>
                          <a:ea typeface="Times New Roman" panose="02020603050405020304" pitchFamily="18" charset="0"/>
                        </a:rPr>
                        <a:t>th</a:t>
                      </a:r>
                      <a:r>
                        <a:rPr lang="en-US" sz="1000" dirty="0">
                          <a:effectLst/>
                          <a:latin typeface="Britannic Bold" panose="020B0903060703020204" pitchFamily="34" charset="0"/>
                          <a:ea typeface="Times New Roman" panose="02020603050405020304" pitchFamily="18" charset="0"/>
                        </a:rPr>
                        <a:t> grade</a:t>
                      </a:r>
                      <a:endParaRPr lang="en-US" sz="1000" dirty="0">
                        <a:effectLst/>
                        <a:latin typeface="Times New Roman" panose="02020603050405020304" pitchFamily="18" charset="0"/>
                        <a:ea typeface="Times New Roman" panose="02020603050405020304" pitchFamily="18" charset="0"/>
                      </a:endParaRPr>
                    </a:p>
                  </a:txBody>
                  <a:tcPr marL="34423" marR="344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Britannic Bold" panose="020B0903060703020204" pitchFamily="34" charset="0"/>
                          <a:ea typeface="Times New Roman" panose="02020603050405020304" pitchFamily="18" charset="0"/>
                        </a:rPr>
                        <a:t>11</a:t>
                      </a:r>
                      <a:r>
                        <a:rPr lang="en-US" sz="1000" baseline="30000" dirty="0">
                          <a:effectLst/>
                          <a:latin typeface="Britannic Bold" panose="020B0903060703020204" pitchFamily="34" charset="0"/>
                          <a:ea typeface="Times New Roman" panose="02020603050405020304" pitchFamily="18" charset="0"/>
                        </a:rPr>
                        <a:t>th</a:t>
                      </a:r>
                      <a:r>
                        <a:rPr lang="en-US" sz="1000" dirty="0">
                          <a:effectLst/>
                          <a:latin typeface="Britannic Bold" panose="020B0903060703020204" pitchFamily="34" charset="0"/>
                          <a:ea typeface="Times New Roman" panose="02020603050405020304" pitchFamily="18" charset="0"/>
                        </a:rPr>
                        <a:t> grade</a:t>
                      </a:r>
                      <a:endParaRPr lang="en-US" sz="1000" dirty="0">
                        <a:effectLst/>
                        <a:latin typeface="Times New Roman" panose="02020603050405020304" pitchFamily="18" charset="0"/>
                        <a:ea typeface="Times New Roman" panose="02020603050405020304" pitchFamily="18" charset="0"/>
                      </a:endParaRPr>
                    </a:p>
                  </a:txBody>
                  <a:tcPr marL="34423" marR="344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Britannic Bold" panose="020B0903060703020204" pitchFamily="34" charset="0"/>
                          <a:ea typeface="Times New Roman" panose="02020603050405020304" pitchFamily="18" charset="0"/>
                        </a:rPr>
                        <a:t>12</a:t>
                      </a:r>
                      <a:r>
                        <a:rPr lang="en-US" sz="1000" baseline="30000" dirty="0">
                          <a:effectLst/>
                          <a:latin typeface="Britannic Bold" panose="020B0903060703020204" pitchFamily="34" charset="0"/>
                          <a:ea typeface="Times New Roman" panose="02020603050405020304" pitchFamily="18" charset="0"/>
                        </a:rPr>
                        <a:t>th</a:t>
                      </a:r>
                      <a:r>
                        <a:rPr lang="en-US" sz="1000" dirty="0">
                          <a:effectLst/>
                          <a:latin typeface="Britannic Bold" panose="020B0903060703020204" pitchFamily="34" charset="0"/>
                          <a:ea typeface="Times New Roman" panose="02020603050405020304" pitchFamily="18" charset="0"/>
                        </a:rPr>
                        <a:t> grade</a:t>
                      </a:r>
                      <a:endParaRPr lang="en-US" sz="1000" dirty="0">
                        <a:effectLst/>
                        <a:latin typeface="Times New Roman" panose="02020603050405020304" pitchFamily="18" charset="0"/>
                        <a:ea typeface="Times New Roman" panose="02020603050405020304" pitchFamily="18" charset="0"/>
                      </a:endParaRPr>
                    </a:p>
                  </a:txBody>
                  <a:tcPr marL="34423" marR="344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65117">
                <a:tc>
                  <a:txBody>
                    <a:bodyPr/>
                    <a:lstStyle/>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1</a:t>
                      </a:r>
                      <a:endParaRPr lang="en-US" sz="1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txBody>
                  <a:tcPr marL="34423" marR="344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English 1PDP</a:t>
                      </a:r>
                      <a:endParaRPr lang="en-US" sz="1000" dirty="0">
                        <a:effectLst/>
                        <a:latin typeface="Times New Roman" panose="02020603050405020304" pitchFamily="18" charset="0"/>
                        <a:ea typeface="Times New Roman" panose="02020603050405020304" pitchFamily="18" charset="0"/>
                      </a:endParaRPr>
                    </a:p>
                  </a:txBody>
                  <a:tcPr marL="34423" marR="344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English 2 PDP</a:t>
                      </a:r>
                      <a:endParaRPr lang="en-US" sz="1000" dirty="0">
                        <a:effectLst/>
                        <a:latin typeface="Times New Roman" panose="02020603050405020304" pitchFamily="18" charset="0"/>
                        <a:ea typeface="Times New Roman" panose="02020603050405020304" pitchFamily="18" charset="0"/>
                      </a:endParaRPr>
                    </a:p>
                  </a:txBody>
                  <a:tcPr marL="34423" marR="344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IBDP English 3</a:t>
                      </a:r>
                      <a:endParaRPr lang="en-US" sz="1000" dirty="0">
                        <a:effectLst/>
                        <a:latin typeface="Times New Roman" panose="02020603050405020304" pitchFamily="18" charset="0"/>
                        <a:ea typeface="Times New Roman" panose="02020603050405020304" pitchFamily="18" charset="0"/>
                      </a:endParaRPr>
                    </a:p>
                  </a:txBody>
                  <a:tcPr marL="34423" marR="344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IBDP English 4 </a:t>
                      </a:r>
                      <a:r>
                        <a:rPr lang="en-US" sz="1000" dirty="0" smtClean="0">
                          <a:effectLst/>
                          <a:latin typeface="Arial" panose="020B0604020202020204" pitchFamily="34" charset="0"/>
                          <a:ea typeface="Times New Roman" panose="02020603050405020304" pitchFamily="18" charset="0"/>
                        </a:rPr>
                        <a:t>HL</a:t>
                      </a: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txBody>
                  <a:tcPr marL="34423" marR="344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20156">
                <a:tc>
                  <a:txBody>
                    <a:bodyPr/>
                    <a:lstStyle/>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2</a:t>
                      </a:r>
                      <a:endParaRPr lang="en-US" sz="1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txBody>
                  <a:tcPr marL="34423" marR="344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Language Acquisition PDP</a:t>
                      </a:r>
                      <a:endParaRPr lang="en-US" sz="1000" dirty="0">
                        <a:effectLst/>
                        <a:latin typeface="Times New Roman" panose="02020603050405020304" pitchFamily="18" charset="0"/>
                        <a:ea typeface="Times New Roman" panose="02020603050405020304" pitchFamily="18" charset="0"/>
                      </a:endParaRPr>
                    </a:p>
                  </a:txBody>
                  <a:tcPr marL="34423" marR="344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Language Acquisition PDP</a:t>
                      </a:r>
                      <a:endParaRPr lang="en-US" sz="1000" dirty="0">
                        <a:effectLst/>
                        <a:latin typeface="Times New Roman" panose="02020603050405020304" pitchFamily="18" charset="0"/>
                        <a:ea typeface="Times New Roman" panose="02020603050405020304" pitchFamily="18" charset="0"/>
                      </a:endParaRPr>
                    </a:p>
                  </a:txBody>
                  <a:tcPr marL="34423" marR="344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Language Acquisition</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3 PDP or 4 SL</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txBody>
                  <a:tcPr marL="34423" marR="344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IBDP Language Acquisition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4 SL or 5 HL</a:t>
                      </a:r>
                      <a:endParaRPr lang="en-US" sz="1000" dirty="0">
                        <a:effectLst/>
                        <a:latin typeface="Times New Roman" panose="02020603050405020304" pitchFamily="18" charset="0"/>
                        <a:ea typeface="Times New Roman" panose="02020603050405020304" pitchFamily="18" charset="0"/>
                      </a:endParaRPr>
                    </a:p>
                  </a:txBody>
                  <a:tcPr marL="34423" marR="344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85871">
                <a:tc>
                  <a:txBody>
                    <a:bodyPr/>
                    <a:lstStyle/>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3</a:t>
                      </a:r>
                      <a:endParaRPr lang="en-US" sz="1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txBody>
                  <a:tcPr marL="34423" marR="344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AP World Geography</a:t>
                      </a:r>
                      <a:endParaRPr lang="en-US" sz="1000" dirty="0">
                        <a:effectLst/>
                        <a:latin typeface="Times New Roman" panose="02020603050405020304" pitchFamily="18" charset="0"/>
                        <a:ea typeface="Times New Roman" panose="02020603050405020304" pitchFamily="18" charset="0"/>
                      </a:endParaRPr>
                    </a:p>
                  </a:txBody>
                  <a:tcPr marL="34423" marR="344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AP World History</a:t>
                      </a:r>
                      <a:endParaRPr lang="en-US" sz="1000" dirty="0">
                        <a:effectLst/>
                        <a:latin typeface="Times New Roman" panose="02020603050405020304" pitchFamily="18" charset="0"/>
                        <a:ea typeface="Times New Roman" panose="02020603050405020304" pitchFamily="18" charset="0"/>
                      </a:endParaRPr>
                    </a:p>
                  </a:txBody>
                  <a:tcPr marL="34423" marR="344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PDP U.S. History</a:t>
                      </a:r>
                      <a:endParaRPr lang="en-US" sz="1000" dirty="0">
                        <a:effectLst/>
                        <a:latin typeface="Times New Roman" panose="02020603050405020304" pitchFamily="18" charset="0"/>
                        <a:ea typeface="Times New Roman" panose="02020603050405020304" pitchFamily="18" charset="0"/>
                      </a:endParaRPr>
                    </a:p>
                  </a:txBody>
                  <a:tcPr marL="34423" marR="344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*IBDP Economics, World Religions SL or History of the Americas </a:t>
                      </a:r>
                      <a:r>
                        <a:rPr lang="en-US" sz="1000" dirty="0" smtClean="0">
                          <a:effectLst/>
                          <a:latin typeface="Arial" panose="020B0604020202020204" pitchFamily="34" charset="0"/>
                          <a:ea typeface="Times New Roman" panose="02020603050405020304" pitchFamily="18" charset="0"/>
                        </a:rPr>
                        <a:t>HL</a:t>
                      </a:r>
                      <a:endParaRPr lang="en-US" sz="1000" dirty="0">
                        <a:effectLst/>
                        <a:latin typeface="Times New Roman" panose="02020603050405020304" pitchFamily="18" charset="0"/>
                        <a:ea typeface="Times New Roman" panose="02020603050405020304" pitchFamily="18" charset="0"/>
                      </a:endParaRPr>
                    </a:p>
                  </a:txBody>
                  <a:tcPr marL="34423" marR="344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75195">
                <a:tc>
                  <a:txBody>
                    <a:bodyPr/>
                    <a:lstStyle/>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4</a:t>
                      </a:r>
                      <a:endParaRPr lang="en-US" sz="1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txBody>
                  <a:tcPr marL="34423" marR="344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Biology PDP</a:t>
                      </a:r>
                      <a:endParaRPr lang="en-US" sz="1000" dirty="0">
                        <a:effectLst/>
                        <a:latin typeface="Times New Roman" panose="02020603050405020304" pitchFamily="18" charset="0"/>
                        <a:ea typeface="Times New Roman" panose="02020603050405020304" pitchFamily="18" charset="0"/>
                      </a:endParaRPr>
                    </a:p>
                  </a:txBody>
                  <a:tcPr marL="34423" marR="344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Chemistry PDP</a:t>
                      </a:r>
                      <a:endParaRPr lang="en-US" sz="1000" dirty="0">
                        <a:effectLst/>
                        <a:latin typeface="Times New Roman" panose="02020603050405020304" pitchFamily="18" charset="0"/>
                        <a:ea typeface="Times New Roman" panose="02020603050405020304" pitchFamily="18" charset="0"/>
                      </a:endParaRPr>
                    </a:p>
                  </a:txBody>
                  <a:tcPr marL="34423" marR="344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Physics PDP</a:t>
                      </a:r>
                      <a:endParaRPr lang="en-US" sz="1000" dirty="0">
                        <a:effectLst/>
                        <a:latin typeface="Times New Roman" panose="02020603050405020304" pitchFamily="18" charset="0"/>
                        <a:ea typeface="Times New Roman" panose="02020603050405020304" pitchFamily="18" charset="0"/>
                      </a:endParaRPr>
                    </a:p>
                  </a:txBody>
                  <a:tcPr marL="34423" marR="344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IBDP Science SL: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Biology, Chemistry, Physics or Environmental </a:t>
                      </a:r>
                      <a:r>
                        <a:rPr lang="en-US" sz="1000" dirty="0" smtClean="0">
                          <a:effectLst/>
                          <a:latin typeface="Arial" panose="020B0604020202020204" pitchFamily="34" charset="0"/>
                          <a:ea typeface="Times New Roman" panose="02020603050405020304" pitchFamily="18" charset="0"/>
                        </a:rPr>
                        <a:t>Science</a:t>
                      </a: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txBody>
                  <a:tcPr marL="34423" marR="344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65117">
                <a:tc rowSpan="3">
                  <a:txBody>
                    <a:bodyPr/>
                    <a:lstStyle/>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5</a:t>
                      </a:r>
                      <a:endParaRPr lang="en-US" sz="1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txBody>
                  <a:tcPr marL="34423" marR="344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txBody>
                  <a:tcPr marL="34423" marR="344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gridSpan="2">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Algebra 2 PDP              PDP  Geometry or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Precalculus</a:t>
                      </a:r>
                      <a:endParaRPr lang="en-US" sz="1000" dirty="0">
                        <a:effectLst/>
                        <a:latin typeface="Times New Roman" panose="02020603050405020304" pitchFamily="18" charset="0"/>
                        <a:ea typeface="Times New Roman" panose="02020603050405020304" pitchFamily="18" charset="0"/>
                      </a:endParaRPr>
                    </a:p>
                  </a:txBody>
                  <a:tcPr marL="34423" marR="344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a:noFill/>
                    </a:lnB>
                  </a:tcPr>
                </a:tc>
                <a:tc hMerge="1">
                  <a:txBody>
                    <a:bodyPr/>
                    <a:lstStyle/>
                    <a:p>
                      <a:endParaRPr lang="en-US"/>
                    </a:p>
                  </a:txBody>
                  <a:tcPr/>
                </a:tc>
                <a:tc rowSpan="3">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IBDP Math Studies or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IBDP Math SL</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txBody>
                  <a:tcPr marL="34423" marR="344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0078">
                <a:tc vMerge="1">
                  <a:txBody>
                    <a:bodyPr/>
                    <a:lstStyle/>
                    <a:p>
                      <a:endParaRPr lang="en-US"/>
                    </a:p>
                  </a:txBody>
                  <a:tcPr/>
                </a:tc>
                <a:tc rowSpan="2">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Algebra 1 PDP</a:t>
                      </a:r>
                      <a:endParaRPr lang="en-US" sz="1000" dirty="0">
                        <a:effectLst/>
                        <a:latin typeface="Times New Roman" panose="02020603050405020304" pitchFamily="18" charset="0"/>
                        <a:ea typeface="Times New Roman" panose="02020603050405020304" pitchFamily="18" charset="0"/>
                      </a:endParaRPr>
                    </a:p>
                  </a:txBody>
                  <a:tcPr marL="34423" marR="344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gridSpan="2">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txBody>
                  <a:tcPr marL="34423" marR="344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dash"/>
                      <a:round/>
                      <a:headEnd type="none" w="med" len="med"/>
                      <a:tailEnd type="none" w="med" len="med"/>
                    </a:lnB>
                  </a:tcPr>
                </a:tc>
                <a:tc hMerge="1">
                  <a:txBody>
                    <a:bodyPr/>
                    <a:lstStyle/>
                    <a:p>
                      <a:endParaRPr lang="en-US"/>
                    </a:p>
                  </a:txBody>
                  <a:tcPr/>
                </a:tc>
                <a:tc vMerge="1">
                  <a:txBody>
                    <a:bodyPr/>
                    <a:lstStyle/>
                    <a:p>
                      <a:endParaRPr lang="en-US"/>
                    </a:p>
                  </a:txBody>
                  <a:tcPr/>
                </a:tc>
              </a:tr>
              <a:tr h="480109">
                <a:tc vMerge="1">
                  <a:txBody>
                    <a:bodyPr/>
                    <a:lstStyle/>
                    <a:p>
                      <a:endParaRPr lang="en-US"/>
                    </a:p>
                  </a:txBody>
                  <a:tcPr/>
                </a:tc>
                <a:tc vMerge="1">
                  <a:txBody>
                    <a:bodyPr/>
                    <a:lstStyle/>
                    <a:p>
                      <a:endParaRPr lang="en-US"/>
                    </a:p>
                  </a:txBody>
                  <a:tcPr/>
                </a:tc>
                <a:tc gridSpan="2">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PDP Geometry or</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Precalculus in Summer </a:t>
                      </a:r>
                      <a:r>
                        <a:rPr lang="en-US" sz="1000" dirty="0" smtClean="0">
                          <a:effectLst/>
                          <a:latin typeface="Arial" panose="020B0604020202020204" pitchFamily="34" charset="0"/>
                          <a:ea typeface="Times New Roman" panose="02020603050405020304" pitchFamily="18" charset="0"/>
                        </a:rPr>
                        <a:t>School</a:t>
                      </a:r>
                      <a:endParaRPr lang="en-US" sz="1000" dirty="0">
                        <a:effectLst/>
                        <a:latin typeface="Times New Roman" panose="02020603050405020304" pitchFamily="18" charset="0"/>
                        <a:ea typeface="Times New Roman" panose="02020603050405020304" pitchFamily="18" charset="0"/>
                      </a:endParaRPr>
                    </a:p>
                  </a:txBody>
                  <a:tcPr marL="34423" marR="344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vMerge="1">
                  <a:txBody>
                    <a:bodyPr/>
                    <a:lstStyle/>
                    <a:p>
                      <a:endParaRPr lang="en-US"/>
                    </a:p>
                  </a:txBody>
                  <a:tcPr/>
                </a:tc>
              </a:tr>
              <a:tr h="694487">
                <a:tc>
                  <a:txBody>
                    <a:bodyPr/>
                    <a:lstStyle/>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6</a:t>
                      </a:r>
                      <a:endParaRPr lang="en-US" sz="1000" dirty="0">
                        <a:effectLst/>
                        <a:latin typeface="Times New Roman" panose="02020603050405020304" pitchFamily="18" charset="0"/>
                        <a:ea typeface="Times New Roman" panose="02020603050405020304" pitchFamily="18" charset="0"/>
                      </a:endParaRPr>
                    </a:p>
                  </a:txBody>
                  <a:tcPr marL="34423" marR="344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Principles of Business, Marketing and </a:t>
                      </a:r>
                      <a:r>
                        <a:rPr lang="en-US" sz="1000" dirty="0" smtClean="0">
                          <a:effectLst/>
                          <a:latin typeface="Arial" panose="020B0604020202020204" pitchFamily="34" charset="0"/>
                          <a:ea typeface="Times New Roman" panose="02020603050405020304" pitchFamily="18" charset="0"/>
                        </a:rPr>
                        <a:t>Finance</a:t>
                      </a: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txBody>
                  <a:tcPr marL="34423" marR="344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BIM or Computer Science PDP</a:t>
                      </a:r>
                      <a:endParaRPr lang="en-US" sz="1000" dirty="0">
                        <a:effectLst/>
                        <a:latin typeface="Times New Roman" panose="02020603050405020304" pitchFamily="18" charset="0"/>
                        <a:ea typeface="Times New Roman" panose="02020603050405020304" pitchFamily="18" charset="0"/>
                      </a:endParaRPr>
                    </a:p>
                  </a:txBody>
                  <a:tcPr marL="34423" marR="344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IB Business, Economics or Computer Science SL*</a:t>
                      </a:r>
                      <a:endParaRPr lang="en-US" sz="1000" dirty="0">
                        <a:effectLst/>
                        <a:latin typeface="Times New Roman" panose="02020603050405020304" pitchFamily="18" charset="0"/>
                        <a:ea typeface="Times New Roman" panose="02020603050405020304" pitchFamily="18" charset="0"/>
                      </a:endParaRPr>
                    </a:p>
                  </a:txBody>
                  <a:tcPr marL="34423" marR="344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IB Business, Economics or Computer Science HL</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txBody>
                  <a:tcPr marL="34423" marR="344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65117">
                <a:tc>
                  <a:txBody>
                    <a:bodyPr/>
                    <a:lstStyle/>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7</a:t>
                      </a:r>
                      <a:endParaRPr lang="en-US" sz="1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txBody>
                  <a:tcPr marL="34423" marR="344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P.E. or equivalent</a:t>
                      </a:r>
                      <a:endParaRPr lang="en-US" sz="1000" dirty="0">
                        <a:effectLst/>
                        <a:latin typeface="Times New Roman" panose="02020603050405020304" pitchFamily="18" charset="0"/>
                        <a:ea typeface="Times New Roman" panose="02020603050405020304" pitchFamily="18" charset="0"/>
                      </a:endParaRPr>
                    </a:p>
                  </a:txBody>
                  <a:tcPr marL="34423" marR="344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Elective/</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Health online or in summer</a:t>
                      </a:r>
                      <a:endParaRPr lang="en-US" sz="1000" dirty="0">
                        <a:effectLst/>
                        <a:latin typeface="Times New Roman" panose="02020603050405020304" pitchFamily="18" charset="0"/>
                        <a:ea typeface="Times New Roman" panose="02020603050405020304" pitchFamily="18" charset="0"/>
                      </a:endParaRPr>
                    </a:p>
                  </a:txBody>
                  <a:tcPr marL="34423" marR="344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Government/TOK</a:t>
                      </a:r>
                      <a:endParaRPr lang="en-US" sz="1000" dirty="0">
                        <a:effectLst/>
                        <a:latin typeface="Times New Roman" panose="02020603050405020304" pitchFamily="18" charset="0"/>
                        <a:ea typeface="Times New Roman" panose="02020603050405020304" pitchFamily="18" charset="0"/>
                      </a:endParaRPr>
                    </a:p>
                  </a:txBody>
                  <a:tcPr marL="34423" marR="344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TOK/Economics</a:t>
                      </a:r>
                      <a:endParaRPr lang="en-US" sz="1000" dirty="0">
                        <a:effectLst/>
                        <a:latin typeface="Times New Roman" panose="02020603050405020304" pitchFamily="18" charset="0"/>
                        <a:ea typeface="Times New Roman" panose="02020603050405020304" pitchFamily="18" charset="0"/>
                      </a:endParaRPr>
                    </a:p>
                  </a:txBody>
                  <a:tcPr marL="34423" marR="344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65117">
                <a:tc>
                  <a:txBody>
                    <a:bodyPr/>
                    <a:lstStyle/>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8</a:t>
                      </a:r>
                      <a:endParaRPr lang="en-US" sz="1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txBody>
                  <a:tcPr marL="34423" marR="344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Fine Art or Elective</a:t>
                      </a:r>
                      <a:endParaRPr lang="en-US" sz="1000" dirty="0">
                        <a:effectLst/>
                        <a:latin typeface="Times New Roman" panose="02020603050405020304" pitchFamily="18" charset="0"/>
                        <a:ea typeface="Times New Roman" panose="02020603050405020304" pitchFamily="18" charset="0"/>
                      </a:endParaRPr>
                    </a:p>
                  </a:txBody>
                  <a:tcPr marL="34423" marR="344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Elective or Fine Art</a:t>
                      </a:r>
                      <a:endParaRPr lang="en-US" sz="1000" dirty="0">
                        <a:effectLst/>
                        <a:latin typeface="Times New Roman" panose="02020603050405020304" pitchFamily="18" charset="0"/>
                        <a:ea typeface="Times New Roman" panose="02020603050405020304" pitchFamily="18" charset="0"/>
                      </a:endParaRPr>
                    </a:p>
                  </a:txBody>
                  <a:tcPr marL="34423" marR="344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Elective</a:t>
                      </a:r>
                      <a:endParaRPr lang="en-US" sz="1000" dirty="0">
                        <a:effectLst/>
                        <a:latin typeface="Times New Roman" panose="02020603050405020304" pitchFamily="18" charset="0"/>
                        <a:ea typeface="Times New Roman" panose="02020603050405020304" pitchFamily="18" charset="0"/>
                      </a:endParaRPr>
                    </a:p>
                  </a:txBody>
                  <a:tcPr marL="34423" marR="344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Elective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txBody>
                  <a:tcPr marL="34423" marR="344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11266343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76061" y="-166255"/>
            <a:ext cx="9905998" cy="1348943"/>
          </a:xfrm>
        </p:spPr>
        <p:txBody>
          <a:bodyPr>
            <a:noAutofit/>
          </a:bodyPr>
          <a:lstStyle/>
          <a:p>
            <a:pPr marL="0" marR="0" algn="ctr">
              <a:spcBef>
                <a:spcPts val="0"/>
              </a:spcBef>
              <a:spcAft>
                <a:spcPts val="0"/>
              </a:spcAft>
            </a:pPr>
            <a:r>
              <a:rPr lang="en-US" sz="1500" b="1" dirty="0">
                <a:latin typeface="Arial" panose="020B0604020202020204" pitchFamily="34" charset="0"/>
                <a:ea typeface="Times New Roman" panose="02020603050405020304" pitchFamily="18" charset="0"/>
              </a:rPr>
              <a:t>LAMAR BUSINESS ADMINISTRATION MAGNET </a:t>
            </a:r>
            <a:r>
              <a:rPr lang="en-US" sz="1500" b="1" dirty="0" smtClean="0">
                <a:latin typeface="Arial" panose="020B0604020202020204" pitchFamily="34" charset="0"/>
                <a:ea typeface="Times New Roman" panose="02020603050405020304" pitchFamily="18" charset="0"/>
              </a:rPr>
              <a:t>PROGRAM</a:t>
            </a:r>
            <a:r>
              <a:rPr lang="en-US" sz="1500" b="1" dirty="0">
                <a:latin typeface="Arial" panose="020B0604020202020204" pitchFamily="34" charset="0"/>
                <a:ea typeface="Times New Roman" panose="02020603050405020304" pitchFamily="18" charset="0"/>
              </a:rPr>
              <a:t> </a:t>
            </a:r>
            <a:r>
              <a:rPr lang="en-US" sz="1500" dirty="0">
                <a:latin typeface="Times New Roman" panose="02020603050405020304" pitchFamily="18" charset="0"/>
                <a:ea typeface="Times New Roman" panose="02020603050405020304" pitchFamily="18" charset="0"/>
              </a:rPr>
              <a:t/>
            </a:r>
            <a:br>
              <a:rPr lang="en-US" sz="1500" dirty="0">
                <a:latin typeface="Times New Roman" panose="02020603050405020304" pitchFamily="18" charset="0"/>
                <a:ea typeface="Times New Roman" panose="02020603050405020304" pitchFamily="18" charset="0"/>
              </a:rPr>
            </a:br>
            <a:r>
              <a:rPr lang="en-US" sz="1500" b="1" dirty="0">
                <a:latin typeface="Arial" panose="020B0604020202020204" pitchFamily="34" charset="0"/>
                <a:ea typeface="Times New Roman" panose="02020603050405020304" pitchFamily="18" charset="0"/>
              </a:rPr>
              <a:t>Sample </a:t>
            </a:r>
            <a:r>
              <a:rPr lang="en-US" sz="1500" b="1" dirty="0">
                <a:solidFill>
                  <a:srgbClr val="FFFF00"/>
                </a:solidFill>
                <a:latin typeface="Arial" panose="020B0604020202020204" pitchFamily="34" charset="0"/>
                <a:ea typeface="Times New Roman" panose="02020603050405020304" pitchFamily="18" charset="0"/>
              </a:rPr>
              <a:t>IB Diploma Pathway for </a:t>
            </a:r>
            <a:r>
              <a:rPr lang="en-US" sz="1500" b="1" dirty="0" smtClean="0">
                <a:solidFill>
                  <a:srgbClr val="FFFF00"/>
                </a:solidFill>
                <a:latin typeface="Arial" panose="020B0604020202020204" pitchFamily="34" charset="0"/>
                <a:ea typeface="Times New Roman" panose="02020603050405020304" pitchFamily="18" charset="0"/>
              </a:rPr>
              <a:t>Athletes</a:t>
            </a:r>
            <a:r>
              <a:rPr lang="en-US" sz="1500" dirty="0">
                <a:latin typeface="Times New Roman" panose="02020603050405020304" pitchFamily="18" charset="0"/>
                <a:ea typeface="Times New Roman" panose="02020603050405020304" pitchFamily="18" charset="0"/>
              </a:rPr>
              <a:t/>
            </a:r>
            <a:br>
              <a:rPr lang="en-US" sz="1500" dirty="0">
                <a:latin typeface="Times New Roman" panose="02020603050405020304" pitchFamily="18" charset="0"/>
                <a:ea typeface="Times New Roman" panose="02020603050405020304" pitchFamily="18" charset="0"/>
              </a:rPr>
            </a:br>
            <a:r>
              <a:rPr lang="en-US" sz="1500" dirty="0">
                <a:latin typeface="Arial" panose="020B0604020202020204" pitchFamily="34" charset="0"/>
                <a:ea typeface="Times New Roman" panose="02020603050405020304" pitchFamily="18" charset="0"/>
              </a:rPr>
              <a:t> </a:t>
            </a:r>
            <a:r>
              <a:rPr lang="en-US" sz="1500" dirty="0">
                <a:solidFill>
                  <a:srgbClr val="FFFF00"/>
                </a:solidFill>
                <a:latin typeface="Arial" panose="020B0604020202020204" pitchFamily="34" charset="0"/>
                <a:ea typeface="Times New Roman" panose="02020603050405020304" pitchFamily="18" charset="0"/>
              </a:rPr>
              <a:t>STEM</a:t>
            </a:r>
            <a:r>
              <a:rPr lang="en-US" sz="1500" dirty="0">
                <a:latin typeface="Arial" panose="020B0604020202020204" pitchFamily="34" charset="0"/>
                <a:ea typeface="Times New Roman" panose="02020603050405020304" pitchFamily="18" charset="0"/>
              </a:rPr>
              <a:t> or </a:t>
            </a:r>
            <a:r>
              <a:rPr lang="en-US" sz="1500" dirty="0">
                <a:solidFill>
                  <a:srgbClr val="FFFF00"/>
                </a:solidFill>
                <a:latin typeface="Arial" panose="020B0604020202020204" pitchFamily="34" charset="0"/>
                <a:ea typeface="Times New Roman" panose="02020603050405020304" pitchFamily="18" charset="0"/>
              </a:rPr>
              <a:t>Multidisciplinary</a:t>
            </a:r>
            <a:r>
              <a:rPr lang="en-US" sz="1500" dirty="0">
                <a:latin typeface="Arial" panose="020B0604020202020204" pitchFamily="34" charset="0"/>
                <a:ea typeface="Times New Roman" panose="02020603050405020304" pitchFamily="18" charset="0"/>
              </a:rPr>
              <a:t> Endorsement</a:t>
            </a:r>
            <a:endParaRPr lang="en-US" sz="15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840400197"/>
              </p:ext>
            </p:extLst>
          </p:nvPr>
        </p:nvGraphicFramePr>
        <p:xfrm>
          <a:off x="3717139" y="902325"/>
          <a:ext cx="6709560" cy="5724106"/>
        </p:xfrm>
        <a:graphic>
          <a:graphicData uri="http://schemas.openxmlformats.org/drawingml/2006/table">
            <a:tbl>
              <a:tblPr firstRow="1" firstCol="1" lastRow="1" lastCol="1" bandRow="1" bandCol="1"/>
              <a:tblGrid>
                <a:gridCol w="474851"/>
                <a:gridCol w="1674420"/>
                <a:gridCol w="1567543"/>
                <a:gridCol w="1389413"/>
                <a:gridCol w="1603333"/>
              </a:tblGrid>
              <a:tr h="132145">
                <a:tc>
                  <a:txBody>
                    <a:bodyPr/>
                    <a:lstStyle/>
                    <a:p>
                      <a:pPr marL="0" marR="0">
                        <a:spcBef>
                          <a:spcPts val="0"/>
                        </a:spcBef>
                        <a:spcAft>
                          <a:spcPts val="0"/>
                        </a:spcAft>
                      </a:pPr>
                      <a:r>
                        <a:rPr lang="en-US" sz="1000" dirty="0">
                          <a:effectLst/>
                          <a:latin typeface="Times New Roman" panose="02020603050405020304" pitchFamily="18" charset="0"/>
                          <a:ea typeface="Times New Roman" panose="02020603050405020304" pitchFamily="18" charset="0"/>
                        </a:rPr>
                        <a:t> </a:t>
                      </a:r>
                    </a:p>
                  </a:txBody>
                  <a:tcPr marL="36305" marR="363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Britannic Bold" panose="020B0903060703020204" pitchFamily="34" charset="0"/>
                          <a:ea typeface="Times New Roman" panose="02020603050405020304" pitchFamily="18" charset="0"/>
                        </a:rPr>
                        <a:t>9</a:t>
                      </a:r>
                      <a:r>
                        <a:rPr lang="en-US" sz="1000" baseline="30000" dirty="0">
                          <a:effectLst/>
                          <a:latin typeface="Britannic Bold" panose="020B0903060703020204" pitchFamily="34" charset="0"/>
                          <a:ea typeface="Times New Roman" panose="02020603050405020304" pitchFamily="18" charset="0"/>
                        </a:rPr>
                        <a:t>th</a:t>
                      </a:r>
                      <a:r>
                        <a:rPr lang="en-US" sz="1000" dirty="0">
                          <a:effectLst/>
                          <a:latin typeface="Britannic Bold" panose="020B0903060703020204" pitchFamily="34" charset="0"/>
                          <a:ea typeface="Times New Roman" panose="02020603050405020304" pitchFamily="18" charset="0"/>
                        </a:rPr>
                        <a:t> grade</a:t>
                      </a:r>
                      <a:endParaRPr lang="en-US" sz="1000" dirty="0">
                        <a:effectLst/>
                        <a:latin typeface="Times New Roman" panose="02020603050405020304" pitchFamily="18" charset="0"/>
                        <a:ea typeface="Times New Roman" panose="02020603050405020304" pitchFamily="18" charset="0"/>
                      </a:endParaRPr>
                    </a:p>
                  </a:txBody>
                  <a:tcPr marL="36305" marR="363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Britannic Bold" panose="020B0903060703020204" pitchFamily="34" charset="0"/>
                          <a:ea typeface="Times New Roman" panose="02020603050405020304" pitchFamily="18" charset="0"/>
                        </a:rPr>
                        <a:t>10</a:t>
                      </a:r>
                      <a:r>
                        <a:rPr lang="en-US" sz="1000" baseline="30000" dirty="0">
                          <a:effectLst/>
                          <a:latin typeface="Britannic Bold" panose="020B0903060703020204" pitchFamily="34" charset="0"/>
                          <a:ea typeface="Times New Roman" panose="02020603050405020304" pitchFamily="18" charset="0"/>
                        </a:rPr>
                        <a:t>th</a:t>
                      </a:r>
                      <a:r>
                        <a:rPr lang="en-US" sz="1000" dirty="0">
                          <a:effectLst/>
                          <a:latin typeface="Britannic Bold" panose="020B0903060703020204" pitchFamily="34" charset="0"/>
                          <a:ea typeface="Times New Roman" panose="02020603050405020304" pitchFamily="18" charset="0"/>
                        </a:rPr>
                        <a:t> grade</a:t>
                      </a:r>
                      <a:endParaRPr lang="en-US" sz="1000" dirty="0">
                        <a:effectLst/>
                        <a:latin typeface="Times New Roman" panose="02020603050405020304" pitchFamily="18" charset="0"/>
                        <a:ea typeface="Times New Roman" panose="02020603050405020304" pitchFamily="18" charset="0"/>
                      </a:endParaRPr>
                    </a:p>
                  </a:txBody>
                  <a:tcPr marL="36305" marR="363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Britannic Bold" panose="020B0903060703020204" pitchFamily="34" charset="0"/>
                          <a:ea typeface="Times New Roman" panose="02020603050405020304" pitchFamily="18" charset="0"/>
                        </a:rPr>
                        <a:t>11</a:t>
                      </a:r>
                      <a:r>
                        <a:rPr lang="en-US" sz="1000" baseline="30000" dirty="0">
                          <a:effectLst/>
                          <a:latin typeface="Britannic Bold" panose="020B0903060703020204" pitchFamily="34" charset="0"/>
                          <a:ea typeface="Times New Roman" panose="02020603050405020304" pitchFamily="18" charset="0"/>
                        </a:rPr>
                        <a:t>th</a:t>
                      </a:r>
                      <a:r>
                        <a:rPr lang="en-US" sz="1000" dirty="0">
                          <a:effectLst/>
                          <a:latin typeface="Britannic Bold" panose="020B0903060703020204" pitchFamily="34" charset="0"/>
                          <a:ea typeface="Times New Roman" panose="02020603050405020304" pitchFamily="18" charset="0"/>
                        </a:rPr>
                        <a:t> grade</a:t>
                      </a:r>
                      <a:endParaRPr lang="en-US" sz="1000" dirty="0">
                        <a:effectLst/>
                        <a:latin typeface="Times New Roman" panose="02020603050405020304" pitchFamily="18" charset="0"/>
                        <a:ea typeface="Times New Roman" panose="02020603050405020304" pitchFamily="18" charset="0"/>
                      </a:endParaRPr>
                    </a:p>
                  </a:txBody>
                  <a:tcPr marL="36305" marR="363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Britannic Bold" panose="020B0903060703020204" pitchFamily="34" charset="0"/>
                          <a:ea typeface="Times New Roman" panose="02020603050405020304" pitchFamily="18" charset="0"/>
                        </a:rPr>
                        <a:t>12</a:t>
                      </a:r>
                      <a:r>
                        <a:rPr lang="en-US" sz="1000" baseline="30000" dirty="0">
                          <a:effectLst/>
                          <a:latin typeface="Britannic Bold" panose="020B0903060703020204" pitchFamily="34" charset="0"/>
                          <a:ea typeface="Times New Roman" panose="02020603050405020304" pitchFamily="18" charset="0"/>
                        </a:rPr>
                        <a:t>th</a:t>
                      </a:r>
                      <a:r>
                        <a:rPr lang="en-US" sz="1000" dirty="0">
                          <a:effectLst/>
                          <a:latin typeface="Britannic Bold" panose="020B0903060703020204" pitchFamily="34" charset="0"/>
                          <a:ea typeface="Times New Roman" panose="02020603050405020304" pitchFamily="18" charset="0"/>
                        </a:rPr>
                        <a:t> grade</a:t>
                      </a:r>
                      <a:endParaRPr lang="en-US" sz="1000" dirty="0">
                        <a:effectLst/>
                        <a:latin typeface="Times New Roman" panose="02020603050405020304" pitchFamily="18" charset="0"/>
                        <a:ea typeface="Times New Roman" panose="02020603050405020304" pitchFamily="18" charset="0"/>
                      </a:endParaRPr>
                    </a:p>
                  </a:txBody>
                  <a:tcPr marL="36305" marR="363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0314">
                <a:tc>
                  <a:txBody>
                    <a:bodyPr/>
                    <a:lstStyle/>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1</a:t>
                      </a:r>
                      <a:endParaRPr lang="en-US" sz="1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txBody>
                  <a:tcPr marL="36305" marR="363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English 1PDP</a:t>
                      </a:r>
                      <a:endParaRPr lang="en-US" sz="1000" dirty="0">
                        <a:effectLst/>
                        <a:latin typeface="Times New Roman" panose="02020603050405020304" pitchFamily="18" charset="0"/>
                        <a:ea typeface="Times New Roman" panose="02020603050405020304" pitchFamily="18" charset="0"/>
                      </a:endParaRPr>
                    </a:p>
                  </a:txBody>
                  <a:tcPr marL="36305" marR="363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English 2 PDP</a:t>
                      </a:r>
                      <a:endParaRPr lang="en-US" sz="1000" dirty="0">
                        <a:effectLst/>
                        <a:latin typeface="Times New Roman" panose="02020603050405020304" pitchFamily="18" charset="0"/>
                        <a:ea typeface="Times New Roman" panose="02020603050405020304" pitchFamily="18" charset="0"/>
                      </a:endParaRPr>
                    </a:p>
                  </a:txBody>
                  <a:tcPr marL="36305" marR="363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IBDP English 3</a:t>
                      </a:r>
                      <a:endParaRPr lang="en-US" sz="1000" dirty="0">
                        <a:effectLst/>
                        <a:latin typeface="Times New Roman" panose="02020603050405020304" pitchFamily="18" charset="0"/>
                        <a:ea typeface="Times New Roman" panose="02020603050405020304" pitchFamily="18" charset="0"/>
                      </a:endParaRPr>
                    </a:p>
                  </a:txBody>
                  <a:tcPr marL="36305" marR="363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IBDP English 4 </a:t>
                      </a:r>
                      <a:r>
                        <a:rPr lang="en-US" sz="1000" dirty="0" smtClean="0">
                          <a:effectLst/>
                          <a:latin typeface="Arial" panose="020B0604020202020204" pitchFamily="34" charset="0"/>
                          <a:ea typeface="Times New Roman" panose="02020603050405020304" pitchFamily="18" charset="0"/>
                        </a:rPr>
                        <a:t>HL</a:t>
                      </a: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txBody>
                  <a:tcPr marL="36305" marR="363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06269">
                <a:tc>
                  <a:txBody>
                    <a:bodyPr/>
                    <a:lstStyle/>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2</a:t>
                      </a:r>
                      <a:endParaRPr lang="en-US" sz="1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txBody>
                  <a:tcPr marL="36305" marR="363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Language Acquisition 1/PDP 2 </a:t>
                      </a:r>
                      <a:endParaRPr lang="en-US" sz="1000" dirty="0">
                        <a:effectLst/>
                        <a:latin typeface="Times New Roman" panose="02020603050405020304" pitchFamily="18" charset="0"/>
                        <a:ea typeface="Times New Roman" panose="02020603050405020304" pitchFamily="18" charset="0"/>
                      </a:endParaRPr>
                    </a:p>
                  </a:txBody>
                  <a:tcPr marL="36305" marR="363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Language Acquisition PDP 2/3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txBody>
                  <a:tcPr marL="36305" marR="363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Language Acquisition</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3 PDP or 4 SL</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txBody>
                  <a:tcPr marL="36305" marR="363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IBDP Language Acquisition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4 SL or 5 HL</a:t>
                      </a:r>
                      <a:endParaRPr lang="en-US" sz="1000" dirty="0">
                        <a:effectLst/>
                        <a:latin typeface="Times New Roman" panose="02020603050405020304" pitchFamily="18" charset="0"/>
                        <a:ea typeface="Times New Roman" panose="02020603050405020304" pitchFamily="18" charset="0"/>
                      </a:endParaRPr>
                    </a:p>
                  </a:txBody>
                  <a:tcPr marL="36305" marR="363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76223">
                <a:tc>
                  <a:txBody>
                    <a:bodyPr/>
                    <a:lstStyle/>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3</a:t>
                      </a:r>
                      <a:endParaRPr lang="en-US" sz="1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txBody>
                  <a:tcPr marL="36305" marR="363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AP World Geography</a:t>
                      </a:r>
                      <a:endParaRPr lang="en-US" sz="1000" dirty="0">
                        <a:effectLst/>
                        <a:latin typeface="Times New Roman" panose="02020603050405020304" pitchFamily="18" charset="0"/>
                        <a:ea typeface="Times New Roman" panose="02020603050405020304" pitchFamily="18" charset="0"/>
                      </a:endParaRPr>
                    </a:p>
                  </a:txBody>
                  <a:tcPr marL="36305" marR="363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AP World History</a:t>
                      </a:r>
                      <a:endParaRPr lang="en-US" sz="1000" dirty="0">
                        <a:effectLst/>
                        <a:latin typeface="Times New Roman" panose="02020603050405020304" pitchFamily="18" charset="0"/>
                        <a:ea typeface="Times New Roman" panose="02020603050405020304" pitchFamily="18" charset="0"/>
                      </a:endParaRPr>
                    </a:p>
                  </a:txBody>
                  <a:tcPr marL="36305" marR="363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PDP U.S. History</a:t>
                      </a:r>
                      <a:endParaRPr lang="en-US" sz="1000" dirty="0">
                        <a:effectLst/>
                        <a:latin typeface="Times New Roman" panose="02020603050405020304" pitchFamily="18" charset="0"/>
                        <a:ea typeface="Times New Roman" panose="02020603050405020304" pitchFamily="18" charset="0"/>
                      </a:endParaRPr>
                    </a:p>
                  </a:txBody>
                  <a:tcPr marL="36305" marR="363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*IBDP Economics, World Religions SL or History of the Americas </a:t>
                      </a:r>
                      <a:r>
                        <a:rPr lang="en-US" sz="1000" dirty="0" smtClean="0">
                          <a:effectLst/>
                          <a:latin typeface="Arial" panose="020B0604020202020204" pitchFamily="34" charset="0"/>
                          <a:ea typeface="Times New Roman" panose="02020603050405020304" pitchFamily="18" charset="0"/>
                        </a:rPr>
                        <a:t>HL</a:t>
                      </a: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txBody>
                  <a:tcPr marL="36305" marR="363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41099">
                <a:tc>
                  <a:txBody>
                    <a:bodyPr/>
                    <a:lstStyle/>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4</a:t>
                      </a:r>
                      <a:endParaRPr lang="en-US" sz="1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txBody>
                  <a:tcPr marL="36305" marR="363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Biology PDP</a:t>
                      </a:r>
                      <a:endParaRPr lang="en-US" sz="1000" dirty="0">
                        <a:effectLst/>
                        <a:latin typeface="Times New Roman" panose="02020603050405020304" pitchFamily="18" charset="0"/>
                        <a:ea typeface="Times New Roman" panose="02020603050405020304" pitchFamily="18" charset="0"/>
                      </a:endParaRPr>
                    </a:p>
                  </a:txBody>
                  <a:tcPr marL="36305" marR="363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Chemistry PDP</a:t>
                      </a:r>
                      <a:endParaRPr lang="en-US" sz="1000" dirty="0">
                        <a:effectLst/>
                        <a:latin typeface="Times New Roman" panose="02020603050405020304" pitchFamily="18" charset="0"/>
                        <a:ea typeface="Times New Roman" panose="02020603050405020304" pitchFamily="18" charset="0"/>
                      </a:endParaRPr>
                    </a:p>
                  </a:txBody>
                  <a:tcPr marL="36305" marR="363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Physics PDP</a:t>
                      </a:r>
                      <a:endParaRPr lang="en-US" sz="1000" dirty="0">
                        <a:effectLst/>
                        <a:latin typeface="Times New Roman" panose="02020603050405020304" pitchFamily="18" charset="0"/>
                        <a:ea typeface="Times New Roman" panose="02020603050405020304" pitchFamily="18" charset="0"/>
                      </a:endParaRPr>
                    </a:p>
                  </a:txBody>
                  <a:tcPr marL="36305" marR="363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IBDP Science SL: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Biology, Chemistry, Physics or Environmental </a:t>
                      </a:r>
                      <a:r>
                        <a:rPr lang="en-US" sz="1000" dirty="0" smtClean="0">
                          <a:effectLst/>
                          <a:latin typeface="Arial" panose="020B0604020202020204" pitchFamily="34" charset="0"/>
                          <a:ea typeface="Times New Roman" panose="02020603050405020304" pitchFamily="18" charset="0"/>
                        </a:rPr>
                        <a:t>Science</a:t>
                      </a: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txBody>
                  <a:tcPr marL="36305" marR="363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4794">
                <a:tc rowSpan="3">
                  <a:txBody>
                    <a:bodyPr/>
                    <a:lstStyle/>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5</a:t>
                      </a:r>
                      <a:endParaRPr lang="en-US" sz="1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txBody>
                  <a:tcPr marL="36305" marR="363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txBody>
                  <a:tcPr marL="36305" marR="363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gridSpan="2">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Algebra 2 PDP              PDP  Geometry or </a:t>
                      </a:r>
                      <a:endParaRPr lang="en-US" sz="1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000" dirty="0">
                          <a:effectLst/>
                          <a:latin typeface="Arial" panose="020B0604020202020204" pitchFamily="34" charset="0"/>
                          <a:ea typeface="Times New Roman" panose="02020603050405020304" pitchFamily="18" charset="0"/>
                        </a:rPr>
                        <a:t>  or Geometry                  Precalculus</a:t>
                      </a:r>
                      <a:endParaRPr lang="en-US" sz="1000" dirty="0">
                        <a:effectLst/>
                        <a:latin typeface="Times New Roman" panose="02020603050405020304" pitchFamily="18" charset="0"/>
                        <a:ea typeface="Times New Roman" panose="02020603050405020304" pitchFamily="18" charset="0"/>
                      </a:endParaRPr>
                    </a:p>
                  </a:txBody>
                  <a:tcPr marL="36305" marR="363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a:noFill/>
                    </a:lnB>
                  </a:tcPr>
                </a:tc>
                <a:tc hMerge="1">
                  <a:txBody>
                    <a:bodyPr/>
                    <a:lstStyle/>
                    <a:p>
                      <a:endParaRPr lang="en-US"/>
                    </a:p>
                  </a:txBody>
                  <a:tcPr/>
                </a:tc>
                <a:tc rowSpan="3">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IBDP Math Studies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IBDP Math SL</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or IB Math HL</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txBody>
                  <a:tcPr marL="36305" marR="363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8217">
                <a:tc vMerge="1">
                  <a:txBody>
                    <a:bodyPr/>
                    <a:lstStyle/>
                    <a:p>
                      <a:endParaRPr lang="en-US"/>
                    </a:p>
                  </a:txBody>
                  <a:tcPr/>
                </a:tc>
                <a:tc rowSpan="2">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Algebra 1 PDP</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Algebra 2 PDP with Alg. 1 credit in MS</a:t>
                      </a:r>
                      <a:endParaRPr lang="en-US" sz="1000" dirty="0">
                        <a:effectLst/>
                        <a:latin typeface="Times New Roman" panose="02020603050405020304" pitchFamily="18" charset="0"/>
                        <a:ea typeface="Times New Roman" panose="02020603050405020304" pitchFamily="18" charset="0"/>
                      </a:endParaRPr>
                    </a:p>
                  </a:txBody>
                  <a:tcPr marL="36305" marR="363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gridSpan="2">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txBody>
                  <a:tcPr marL="36305" marR="363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dash"/>
                      <a:round/>
                      <a:headEnd type="none" w="med" len="med"/>
                      <a:tailEnd type="none" w="med" len="med"/>
                    </a:lnB>
                  </a:tcPr>
                </a:tc>
                <a:tc hMerge="1">
                  <a:txBody>
                    <a:bodyPr/>
                    <a:lstStyle/>
                    <a:p>
                      <a:endParaRPr lang="en-US"/>
                    </a:p>
                  </a:txBody>
                  <a:tcPr/>
                </a:tc>
                <a:tc vMerge="1">
                  <a:txBody>
                    <a:bodyPr/>
                    <a:lstStyle/>
                    <a:p>
                      <a:endParaRPr lang="en-US"/>
                    </a:p>
                  </a:txBody>
                  <a:tcPr/>
                </a:tc>
              </a:tr>
              <a:tr h="475883">
                <a:tc vMerge="1">
                  <a:txBody>
                    <a:bodyPr/>
                    <a:lstStyle/>
                    <a:p>
                      <a:endParaRPr lang="en-US"/>
                    </a:p>
                  </a:txBody>
                  <a:tcPr/>
                </a:tc>
                <a:tc vMerge="1">
                  <a:txBody>
                    <a:bodyPr/>
                    <a:lstStyle/>
                    <a:p>
                      <a:endParaRPr lang="en-US"/>
                    </a:p>
                  </a:txBody>
                  <a:tcPr/>
                </a:tc>
                <a:tc gridSpan="2">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PDP Geometry or</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Precalculus in Summer </a:t>
                      </a:r>
                      <a:r>
                        <a:rPr lang="en-US" sz="1000" dirty="0" smtClean="0">
                          <a:effectLst/>
                          <a:latin typeface="Arial" panose="020B0604020202020204" pitchFamily="34" charset="0"/>
                          <a:ea typeface="Times New Roman" panose="02020603050405020304" pitchFamily="18" charset="0"/>
                        </a:rPr>
                        <a:t>School</a:t>
                      </a: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txBody>
                  <a:tcPr marL="36305" marR="363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vMerge="1">
                  <a:txBody>
                    <a:bodyPr/>
                    <a:lstStyle/>
                    <a:p>
                      <a:endParaRPr lang="en-US"/>
                    </a:p>
                  </a:txBody>
                  <a:tcPr/>
                </a:tc>
              </a:tr>
              <a:tr h="572628">
                <a:tc>
                  <a:txBody>
                    <a:bodyPr/>
                    <a:lstStyle/>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6</a:t>
                      </a:r>
                      <a:endParaRPr lang="en-US" sz="1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txBody>
                  <a:tcPr marL="36305" marR="363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Principles of Business, Marketing and Finance</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txBody>
                  <a:tcPr marL="36305" marR="363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BIM or Computer Science PDP</a:t>
                      </a:r>
                      <a:endParaRPr lang="en-US" sz="1000" dirty="0">
                        <a:effectLst/>
                        <a:latin typeface="Times New Roman" panose="02020603050405020304" pitchFamily="18" charset="0"/>
                        <a:ea typeface="Times New Roman" panose="02020603050405020304" pitchFamily="18" charset="0"/>
                      </a:endParaRPr>
                    </a:p>
                  </a:txBody>
                  <a:tcPr marL="36305" marR="363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IBDP Business, Computer Science or Economics SL*</a:t>
                      </a:r>
                      <a:endParaRPr lang="en-US" sz="1000" dirty="0">
                        <a:effectLst/>
                        <a:latin typeface="Times New Roman" panose="02020603050405020304" pitchFamily="18" charset="0"/>
                        <a:ea typeface="Times New Roman" panose="02020603050405020304" pitchFamily="18" charset="0"/>
                      </a:endParaRPr>
                    </a:p>
                  </a:txBody>
                  <a:tcPr marL="36305" marR="363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IBDP Business, Computer Science or Economics HL</a:t>
                      </a:r>
                      <a:endParaRPr lang="en-US" sz="1000" dirty="0">
                        <a:effectLst/>
                        <a:latin typeface="Times New Roman" panose="02020603050405020304" pitchFamily="18" charset="0"/>
                        <a:ea typeface="Times New Roman" panose="02020603050405020304" pitchFamily="18" charset="0"/>
                      </a:endParaRPr>
                    </a:p>
                  </a:txBody>
                  <a:tcPr marL="36305" marR="363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4794">
                <a:tc>
                  <a:txBody>
                    <a:bodyPr/>
                    <a:lstStyle/>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7</a:t>
                      </a:r>
                      <a:endParaRPr lang="en-US" sz="1000" dirty="0">
                        <a:effectLst/>
                        <a:latin typeface="Times New Roman" panose="02020603050405020304" pitchFamily="18" charset="0"/>
                        <a:ea typeface="Times New Roman" panose="02020603050405020304" pitchFamily="18" charset="0"/>
                      </a:endParaRPr>
                    </a:p>
                  </a:txBody>
                  <a:tcPr marL="36305" marR="363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Athletics</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txBody>
                  <a:tcPr marL="36305" marR="363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Athletics</a:t>
                      </a:r>
                      <a:endParaRPr lang="en-US" sz="1000" dirty="0">
                        <a:effectLst/>
                        <a:latin typeface="Times New Roman" panose="02020603050405020304" pitchFamily="18" charset="0"/>
                        <a:ea typeface="Times New Roman" panose="02020603050405020304" pitchFamily="18" charset="0"/>
                      </a:endParaRPr>
                    </a:p>
                  </a:txBody>
                  <a:tcPr marL="36305" marR="363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Government/TOK</a:t>
                      </a:r>
                      <a:endParaRPr lang="en-US" sz="1000" dirty="0">
                        <a:effectLst/>
                        <a:latin typeface="Times New Roman" panose="02020603050405020304" pitchFamily="18" charset="0"/>
                        <a:ea typeface="Times New Roman" panose="02020603050405020304" pitchFamily="18" charset="0"/>
                      </a:endParaRPr>
                    </a:p>
                  </a:txBody>
                  <a:tcPr marL="36305" marR="363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TOK/Economics</a:t>
                      </a:r>
                      <a:endParaRPr lang="en-US" sz="1000" dirty="0">
                        <a:effectLst/>
                        <a:latin typeface="Times New Roman" panose="02020603050405020304" pitchFamily="18" charset="0"/>
                        <a:ea typeface="Times New Roman" panose="02020603050405020304" pitchFamily="18" charset="0"/>
                      </a:endParaRPr>
                    </a:p>
                  </a:txBody>
                  <a:tcPr marL="36305" marR="363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04772">
                <a:tc>
                  <a:txBody>
                    <a:bodyPr/>
                    <a:lstStyle/>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8</a:t>
                      </a:r>
                      <a:endParaRPr lang="en-US" sz="1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txBody>
                  <a:tcPr marL="36305" marR="363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Fine Art or Elective</a:t>
                      </a:r>
                      <a:endParaRPr lang="en-US" sz="1000" dirty="0">
                        <a:effectLst/>
                        <a:latin typeface="Times New Roman" panose="02020603050405020304" pitchFamily="18" charset="0"/>
                        <a:ea typeface="Times New Roman" panose="02020603050405020304" pitchFamily="18" charset="0"/>
                      </a:endParaRPr>
                    </a:p>
                  </a:txBody>
                  <a:tcPr marL="36305" marR="363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Elective or Fine Art</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Health required online or in Summer School</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txBody>
                  <a:tcPr marL="36305" marR="363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Athletics</a:t>
                      </a:r>
                      <a:endParaRPr lang="en-US" sz="1000" dirty="0">
                        <a:effectLst/>
                        <a:latin typeface="Times New Roman" panose="02020603050405020304" pitchFamily="18" charset="0"/>
                        <a:ea typeface="Times New Roman" panose="02020603050405020304" pitchFamily="18" charset="0"/>
                      </a:endParaRPr>
                    </a:p>
                  </a:txBody>
                  <a:tcPr marL="36305" marR="363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Athletics</a:t>
                      </a:r>
                      <a:endParaRPr lang="en-US" sz="1000" dirty="0">
                        <a:effectLst/>
                        <a:latin typeface="Times New Roman" panose="02020603050405020304" pitchFamily="18" charset="0"/>
                        <a:ea typeface="Times New Roman" panose="02020603050405020304" pitchFamily="18" charset="0"/>
                      </a:endParaRPr>
                    </a:p>
                  </a:txBody>
                  <a:tcPr marL="36305" marR="363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3" name="TextBox 2"/>
          <p:cNvSpPr txBox="1"/>
          <p:nvPr/>
        </p:nvSpPr>
        <p:spPr>
          <a:xfrm>
            <a:off x="273132" y="1923803"/>
            <a:ext cx="3605859" cy="2585323"/>
          </a:xfrm>
          <a:prstGeom prst="rect">
            <a:avLst/>
          </a:prstGeom>
          <a:noFill/>
        </p:spPr>
        <p:txBody>
          <a:bodyPr wrap="none" rtlCol="0">
            <a:spAutoFit/>
          </a:bodyPr>
          <a:lstStyle/>
          <a:p>
            <a:r>
              <a:rPr lang="en-US" dirty="0" smtClean="0"/>
              <a:t>*IBDP Economics SL meets</a:t>
            </a:r>
          </a:p>
          <a:p>
            <a:r>
              <a:rPr lang="en-US" dirty="0" smtClean="0"/>
              <a:t>the requirements for graduation,</a:t>
            </a:r>
          </a:p>
          <a:p>
            <a:r>
              <a:rPr lang="en-US" dirty="0" smtClean="0"/>
              <a:t>and the IB Diploma. IBDP Business</a:t>
            </a:r>
          </a:p>
          <a:p>
            <a:r>
              <a:rPr lang="en-US" dirty="0" smtClean="0"/>
              <a:t>meets diploma requirements for</a:t>
            </a:r>
          </a:p>
          <a:p>
            <a:r>
              <a:rPr lang="en-US" dirty="0" smtClean="0"/>
              <a:t>group 3 or group 6. </a:t>
            </a:r>
          </a:p>
          <a:p>
            <a:r>
              <a:rPr lang="en-US" dirty="0" smtClean="0"/>
              <a:t>Fine arts, government, and/or </a:t>
            </a:r>
          </a:p>
          <a:p>
            <a:r>
              <a:rPr lang="en-US" dirty="0" smtClean="0"/>
              <a:t>economics in summer or online can </a:t>
            </a:r>
          </a:p>
          <a:p>
            <a:r>
              <a:rPr lang="en-US" dirty="0" smtClean="0"/>
              <a:t>make space for additional semesters </a:t>
            </a:r>
          </a:p>
          <a:p>
            <a:r>
              <a:rPr lang="en-US" dirty="0" smtClean="0"/>
              <a:t>of Athletics/Study Lab.</a:t>
            </a:r>
          </a:p>
        </p:txBody>
      </p:sp>
    </p:spTree>
    <p:extLst>
      <p:ext uri="{BB962C8B-B14F-4D97-AF65-F5344CB8AC3E}">
        <p14:creationId xmlns:p14="http://schemas.microsoft.com/office/powerpoint/2010/main" val="138614795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43919" y="-591592"/>
            <a:ext cx="9905998" cy="1916784"/>
          </a:xfrm>
        </p:spPr>
        <p:txBody>
          <a:bodyPr>
            <a:normAutofit/>
          </a:bodyPr>
          <a:lstStyle/>
          <a:p>
            <a:pPr marL="0" marR="0" algn="ctr">
              <a:spcBef>
                <a:spcPts val="0"/>
              </a:spcBef>
              <a:spcAft>
                <a:spcPts val="0"/>
              </a:spcAft>
            </a:pPr>
            <a:r>
              <a:rPr lang="en-US" sz="1500" b="1" dirty="0">
                <a:latin typeface="Arial" panose="020B0604020202020204" pitchFamily="34" charset="0"/>
                <a:ea typeface="Times New Roman" panose="02020603050405020304" pitchFamily="18" charset="0"/>
              </a:rPr>
              <a:t>LAMAR BUSINESS MAGNET ADMINISTRATION </a:t>
            </a:r>
            <a:r>
              <a:rPr lang="en-US" sz="1500" b="1" dirty="0" smtClean="0">
                <a:latin typeface="Arial" panose="020B0604020202020204" pitchFamily="34" charset="0"/>
                <a:ea typeface="Times New Roman" panose="02020603050405020304" pitchFamily="18" charset="0"/>
              </a:rPr>
              <a:t>PROGRAM</a:t>
            </a:r>
            <a:r>
              <a:rPr lang="en-US" sz="1500" b="1" dirty="0">
                <a:latin typeface="Arial" panose="020B0604020202020204" pitchFamily="34" charset="0"/>
                <a:ea typeface="Times New Roman" panose="02020603050405020304" pitchFamily="18" charset="0"/>
              </a:rPr>
              <a:t>	</a:t>
            </a:r>
            <a:r>
              <a:rPr lang="en-US" sz="1500" dirty="0">
                <a:latin typeface="Times New Roman" panose="02020603050405020304" pitchFamily="18" charset="0"/>
                <a:ea typeface="Times New Roman" panose="02020603050405020304" pitchFamily="18" charset="0"/>
              </a:rPr>
              <a:t/>
            </a:r>
            <a:br>
              <a:rPr lang="en-US" sz="1500" dirty="0">
                <a:latin typeface="Times New Roman" panose="02020603050405020304" pitchFamily="18" charset="0"/>
                <a:ea typeface="Times New Roman" panose="02020603050405020304" pitchFamily="18" charset="0"/>
              </a:rPr>
            </a:br>
            <a:r>
              <a:rPr lang="en-US" sz="1500" b="1" dirty="0">
                <a:latin typeface="Arial" panose="020B0604020202020204" pitchFamily="34" charset="0"/>
                <a:ea typeface="Times New Roman" panose="02020603050405020304" pitchFamily="18" charset="0"/>
              </a:rPr>
              <a:t>Sample </a:t>
            </a:r>
            <a:r>
              <a:rPr lang="en-US" sz="1500" b="1" dirty="0">
                <a:solidFill>
                  <a:srgbClr val="FFFF00"/>
                </a:solidFill>
                <a:latin typeface="Arial" panose="020B0604020202020204" pitchFamily="34" charset="0"/>
                <a:ea typeface="Times New Roman" panose="02020603050405020304" pitchFamily="18" charset="0"/>
              </a:rPr>
              <a:t>IB Diploma Pathway with a Fine Arts </a:t>
            </a:r>
            <a:r>
              <a:rPr lang="en-US" sz="1500" b="1" dirty="0" smtClean="0">
                <a:solidFill>
                  <a:srgbClr val="FFFF00"/>
                </a:solidFill>
                <a:latin typeface="Arial" panose="020B0604020202020204" pitchFamily="34" charset="0"/>
                <a:ea typeface="Times New Roman" panose="02020603050405020304" pitchFamily="18" charset="0"/>
              </a:rPr>
              <a:t>Focus</a:t>
            </a:r>
            <a:r>
              <a:rPr lang="en-US" sz="1500" dirty="0">
                <a:latin typeface="Arial" panose="020B0604020202020204" pitchFamily="34" charset="0"/>
                <a:ea typeface="Times New Roman" panose="02020603050405020304" pitchFamily="18" charset="0"/>
              </a:rPr>
              <a:t> </a:t>
            </a:r>
            <a:r>
              <a:rPr lang="en-US" sz="1500" dirty="0">
                <a:latin typeface="Times New Roman" panose="02020603050405020304" pitchFamily="18" charset="0"/>
                <a:ea typeface="Times New Roman" panose="02020603050405020304" pitchFamily="18" charset="0"/>
              </a:rPr>
              <a:t/>
            </a:r>
            <a:br>
              <a:rPr lang="en-US" sz="1500" dirty="0">
                <a:latin typeface="Times New Roman" panose="02020603050405020304" pitchFamily="18" charset="0"/>
                <a:ea typeface="Times New Roman" panose="02020603050405020304" pitchFamily="18" charset="0"/>
              </a:rPr>
            </a:br>
            <a:r>
              <a:rPr lang="en-US" sz="1500" dirty="0">
                <a:solidFill>
                  <a:srgbClr val="FFFF00"/>
                </a:solidFill>
                <a:latin typeface="Arial" panose="020B0604020202020204" pitchFamily="34" charset="0"/>
                <a:ea typeface="Times New Roman" panose="02020603050405020304" pitchFamily="18" charset="0"/>
              </a:rPr>
              <a:t>STEM</a:t>
            </a:r>
            <a:r>
              <a:rPr lang="en-US" sz="1500" dirty="0">
                <a:latin typeface="Arial" panose="020B0604020202020204" pitchFamily="34" charset="0"/>
                <a:ea typeface="Times New Roman" panose="02020603050405020304" pitchFamily="18" charset="0"/>
              </a:rPr>
              <a:t> or </a:t>
            </a:r>
            <a:r>
              <a:rPr lang="en-US" sz="1500" dirty="0">
                <a:solidFill>
                  <a:srgbClr val="FFFF00"/>
                </a:solidFill>
                <a:latin typeface="Arial" panose="020B0604020202020204" pitchFamily="34" charset="0"/>
                <a:ea typeface="Times New Roman" panose="02020603050405020304" pitchFamily="18" charset="0"/>
              </a:rPr>
              <a:t>Arts &amp; Humanities </a:t>
            </a:r>
            <a:r>
              <a:rPr lang="en-US" sz="1500" dirty="0">
                <a:latin typeface="Arial" panose="020B0604020202020204" pitchFamily="34" charset="0"/>
                <a:ea typeface="Times New Roman" panose="02020603050405020304" pitchFamily="18" charset="0"/>
              </a:rPr>
              <a:t>Endorsement</a:t>
            </a:r>
            <a:endParaRPr lang="en-US" sz="15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342754235"/>
              </p:ext>
            </p:extLst>
          </p:nvPr>
        </p:nvGraphicFramePr>
        <p:xfrm>
          <a:off x="2719449" y="795649"/>
          <a:ext cx="7113321" cy="5965921"/>
        </p:xfrm>
        <a:graphic>
          <a:graphicData uri="http://schemas.openxmlformats.org/drawingml/2006/table">
            <a:tbl>
              <a:tblPr firstRow="1" firstCol="1" lastRow="1" lastCol="1" bandRow="1" bandCol="1"/>
              <a:tblGrid>
                <a:gridCol w="320634"/>
                <a:gridCol w="1888177"/>
                <a:gridCol w="1721922"/>
                <a:gridCol w="1567543"/>
                <a:gridCol w="1615045"/>
              </a:tblGrid>
              <a:tr h="147210">
                <a:tc>
                  <a:txBody>
                    <a:bodyPr/>
                    <a:lstStyle/>
                    <a:p>
                      <a:pPr marL="0" marR="0">
                        <a:spcBef>
                          <a:spcPts val="0"/>
                        </a:spcBef>
                        <a:spcAft>
                          <a:spcPts val="0"/>
                        </a:spcAft>
                      </a:pPr>
                      <a:r>
                        <a:rPr lang="en-US" sz="1000" dirty="0">
                          <a:effectLst/>
                          <a:latin typeface="Times New Roman" panose="02020603050405020304" pitchFamily="18" charset="0"/>
                          <a:ea typeface="Times New Roman" panose="02020603050405020304" pitchFamily="18" charset="0"/>
                        </a:rPr>
                        <a:t> </a:t>
                      </a:r>
                    </a:p>
                  </a:txBody>
                  <a:tcPr marL="35105" marR="351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Britannic Bold" panose="020B0903060703020204" pitchFamily="34" charset="0"/>
                          <a:ea typeface="Times New Roman" panose="02020603050405020304" pitchFamily="18" charset="0"/>
                        </a:rPr>
                        <a:t>9</a:t>
                      </a:r>
                      <a:r>
                        <a:rPr lang="en-US" sz="1000" baseline="30000" dirty="0">
                          <a:effectLst/>
                          <a:latin typeface="Britannic Bold" panose="020B0903060703020204" pitchFamily="34" charset="0"/>
                          <a:ea typeface="Times New Roman" panose="02020603050405020304" pitchFamily="18" charset="0"/>
                        </a:rPr>
                        <a:t>th</a:t>
                      </a:r>
                      <a:r>
                        <a:rPr lang="en-US" sz="1000" dirty="0">
                          <a:effectLst/>
                          <a:latin typeface="Britannic Bold" panose="020B0903060703020204" pitchFamily="34" charset="0"/>
                          <a:ea typeface="Times New Roman" panose="02020603050405020304" pitchFamily="18" charset="0"/>
                        </a:rPr>
                        <a:t> grade</a:t>
                      </a:r>
                      <a:endParaRPr lang="en-US" sz="1000" dirty="0">
                        <a:effectLst/>
                        <a:latin typeface="Times New Roman" panose="02020603050405020304" pitchFamily="18" charset="0"/>
                        <a:ea typeface="Times New Roman" panose="02020603050405020304" pitchFamily="18" charset="0"/>
                      </a:endParaRPr>
                    </a:p>
                  </a:txBody>
                  <a:tcPr marL="35105" marR="351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Britannic Bold" panose="020B0903060703020204" pitchFamily="34" charset="0"/>
                          <a:ea typeface="Times New Roman" panose="02020603050405020304" pitchFamily="18" charset="0"/>
                        </a:rPr>
                        <a:t>10</a:t>
                      </a:r>
                      <a:r>
                        <a:rPr lang="en-US" sz="1000" baseline="30000" dirty="0">
                          <a:effectLst/>
                          <a:latin typeface="Britannic Bold" panose="020B0903060703020204" pitchFamily="34" charset="0"/>
                          <a:ea typeface="Times New Roman" panose="02020603050405020304" pitchFamily="18" charset="0"/>
                        </a:rPr>
                        <a:t>th</a:t>
                      </a:r>
                      <a:r>
                        <a:rPr lang="en-US" sz="1000" dirty="0">
                          <a:effectLst/>
                          <a:latin typeface="Britannic Bold" panose="020B0903060703020204" pitchFamily="34" charset="0"/>
                          <a:ea typeface="Times New Roman" panose="02020603050405020304" pitchFamily="18" charset="0"/>
                        </a:rPr>
                        <a:t> grade</a:t>
                      </a:r>
                      <a:endParaRPr lang="en-US" sz="1000" dirty="0">
                        <a:effectLst/>
                        <a:latin typeface="Times New Roman" panose="02020603050405020304" pitchFamily="18" charset="0"/>
                        <a:ea typeface="Times New Roman" panose="02020603050405020304" pitchFamily="18" charset="0"/>
                      </a:endParaRPr>
                    </a:p>
                  </a:txBody>
                  <a:tcPr marL="35105" marR="351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Britannic Bold" panose="020B0903060703020204" pitchFamily="34" charset="0"/>
                          <a:ea typeface="Times New Roman" panose="02020603050405020304" pitchFamily="18" charset="0"/>
                        </a:rPr>
                        <a:t>11</a:t>
                      </a:r>
                      <a:r>
                        <a:rPr lang="en-US" sz="1000" baseline="30000" dirty="0">
                          <a:effectLst/>
                          <a:latin typeface="Britannic Bold" panose="020B0903060703020204" pitchFamily="34" charset="0"/>
                          <a:ea typeface="Times New Roman" panose="02020603050405020304" pitchFamily="18" charset="0"/>
                        </a:rPr>
                        <a:t>th</a:t>
                      </a:r>
                      <a:r>
                        <a:rPr lang="en-US" sz="1000" dirty="0">
                          <a:effectLst/>
                          <a:latin typeface="Britannic Bold" panose="020B0903060703020204" pitchFamily="34" charset="0"/>
                          <a:ea typeface="Times New Roman" panose="02020603050405020304" pitchFamily="18" charset="0"/>
                        </a:rPr>
                        <a:t> grade</a:t>
                      </a:r>
                      <a:endParaRPr lang="en-US" sz="1000" dirty="0">
                        <a:effectLst/>
                        <a:latin typeface="Times New Roman" panose="02020603050405020304" pitchFamily="18" charset="0"/>
                        <a:ea typeface="Times New Roman" panose="02020603050405020304" pitchFamily="18" charset="0"/>
                      </a:endParaRPr>
                    </a:p>
                  </a:txBody>
                  <a:tcPr marL="35105" marR="351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Britannic Bold" panose="020B0903060703020204" pitchFamily="34" charset="0"/>
                          <a:ea typeface="Times New Roman" panose="02020603050405020304" pitchFamily="18" charset="0"/>
                        </a:rPr>
                        <a:t>12</a:t>
                      </a:r>
                      <a:r>
                        <a:rPr lang="en-US" sz="1000" baseline="30000" dirty="0">
                          <a:effectLst/>
                          <a:latin typeface="Britannic Bold" panose="020B0903060703020204" pitchFamily="34" charset="0"/>
                          <a:ea typeface="Times New Roman" panose="02020603050405020304" pitchFamily="18" charset="0"/>
                        </a:rPr>
                        <a:t>th</a:t>
                      </a:r>
                      <a:r>
                        <a:rPr lang="en-US" sz="1000" dirty="0">
                          <a:effectLst/>
                          <a:latin typeface="Britannic Bold" panose="020B0903060703020204" pitchFamily="34" charset="0"/>
                          <a:ea typeface="Times New Roman" panose="02020603050405020304" pitchFamily="18" charset="0"/>
                        </a:rPr>
                        <a:t> grade</a:t>
                      </a:r>
                      <a:endParaRPr lang="en-US" sz="1000" dirty="0">
                        <a:effectLst/>
                        <a:latin typeface="Times New Roman" panose="02020603050405020304" pitchFamily="18" charset="0"/>
                        <a:ea typeface="Times New Roman" panose="02020603050405020304" pitchFamily="18" charset="0"/>
                      </a:endParaRPr>
                    </a:p>
                  </a:txBody>
                  <a:tcPr marL="35105" marR="351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1987">
                <a:tc>
                  <a:txBody>
                    <a:bodyPr/>
                    <a:lstStyle/>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1</a:t>
                      </a:r>
                      <a:endParaRPr lang="en-US" sz="1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txBody>
                  <a:tcPr marL="35105" marR="351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English 1PDP</a:t>
                      </a:r>
                      <a:endParaRPr lang="en-US" sz="1000" dirty="0">
                        <a:effectLst/>
                        <a:latin typeface="Times New Roman" panose="02020603050405020304" pitchFamily="18" charset="0"/>
                        <a:ea typeface="Times New Roman" panose="02020603050405020304" pitchFamily="18" charset="0"/>
                      </a:endParaRPr>
                    </a:p>
                  </a:txBody>
                  <a:tcPr marL="35105" marR="351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English 2 PDP</a:t>
                      </a:r>
                      <a:endParaRPr lang="en-US" sz="1000" dirty="0">
                        <a:effectLst/>
                        <a:latin typeface="Times New Roman" panose="02020603050405020304" pitchFamily="18" charset="0"/>
                        <a:ea typeface="Times New Roman" panose="02020603050405020304" pitchFamily="18" charset="0"/>
                      </a:endParaRPr>
                    </a:p>
                  </a:txBody>
                  <a:tcPr marL="35105" marR="351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IBDP English 3</a:t>
                      </a:r>
                      <a:endParaRPr lang="en-US" sz="1000" dirty="0">
                        <a:effectLst/>
                        <a:latin typeface="Times New Roman" panose="02020603050405020304" pitchFamily="18" charset="0"/>
                        <a:ea typeface="Times New Roman" panose="02020603050405020304" pitchFamily="18" charset="0"/>
                      </a:endParaRPr>
                    </a:p>
                  </a:txBody>
                  <a:tcPr marL="35105" marR="351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IBDP English 4 </a:t>
                      </a:r>
                      <a:r>
                        <a:rPr lang="en-US" sz="1000" dirty="0" smtClean="0">
                          <a:effectLst/>
                          <a:latin typeface="Arial" panose="020B0604020202020204" pitchFamily="34" charset="0"/>
                          <a:ea typeface="Times New Roman" panose="02020603050405020304" pitchFamily="18" charset="0"/>
                        </a:rPr>
                        <a:t>HL</a:t>
                      </a: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txBody>
                  <a:tcPr marL="35105" marR="351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54180">
                <a:tc>
                  <a:txBody>
                    <a:bodyPr/>
                    <a:lstStyle/>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2</a:t>
                      </a:r>
                      <a:endParaRPr lang="en-US" sz="1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txBody>
                  <a:tcPr marL="35105" marR="351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Language Acquisition 1/PDP 2 </a:t>
                      </a:r>
                      <a:endParaRPr lang="en-US" sz="1000" dirty="0">
                        <a:effectLst/>
                        <a:latin typeface="Times New Roman" panose="02020603050405020304" pitchFamily="18" charset="0"/>
                        <a:ea typeface="Times New Roman" panose="02020603050405020304" pitchFamily="18" charset="0"/>
                      </a:endParaRPr>
                    </a:p>
                  </a:txBody>
                  <a:tcPr marL="35105" marR="351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Language Acquisition PDP 2/3  </a:t>
                      </a:r>
                      <a:endParaRPr lang="en-US" sz="1000" dirty="0">
                        <a:effectLst/>
                        <a:latin typeface="Times New Roman" panose="02020603050405020304" pitchFamily="18" charset="0"/>
                        <a:ea typeface="Times New Roman" panose="02020603050405020304" pitchFamily="18" charset="0"/>
                      </a:endParaRPr>
                    </a:p>
                  </a:txBody>
                  <a:tcPr marL="35105" marR="351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Language Acquisition</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3 PDP or 4 </a:t>
                      </a:r>
                      <a:r>
                        <a:rPr lang="en-US" sz="1000" dirty="0" smtClean="0">
                          <a:effectLst/>
                          <a:latin typeface="Arial" panose="020B0604020202020204" pitchFamily="34" charset="0"/>
                          <a:ea typeface="Times New Roman" panose="02020603050405020304" pitchFamily="18" charset="0"/>
                        </a:rPr>
                        <a:t>SL</a:t>
                      </a:r>
                      <a:endParaRPr lang="en-US" sz="1000" dirty="0">
                        <a:effectLst/>
                        <a:latin typeface="Times New Roman" panose="02020603050405020304" pitchFamily="18" charset="0"/>
                        <a:ea typeface="Times New Roman" panose="02020603050405020304" pitchFamily="18" charset="0"/>
                      </a:endParaRPr>
                    </a:p>
                  </a:txBody>
                  <a:tcPr marL="35105" marR="351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IBDP Language Acquisition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4 SL or 5 HL</a:t>
                      </a:r>
                      <a:endParaRPr lang="en-US" sz="1000" dirty="0">
                        <a:effectLst/>
                        <a:latin typeface="Times New Roman" panose="02020603050405020304" pitchFamily="18" charset="0"/>
                        <a:ea typeface="Times New Roman" panose="02020603050405020304" pitchFamily="18" charset="0"/>
                      </a:endParaRPr>
                    </a:p>
                  </a:txBody>
                  <a:tcPr marL="35105" marR="351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18964">
                <a:tc>
                  <a:txBody>
                    <a:bodyPr/>
                    <a:lstStyle/>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3</a:t>
                      </a:r>
                      <a:endParaRPr lang="en-US" sz="1000" dirty="0">
                        <a:effectLst/>
                        <a:latin typeface="Times New Roman" panose="02020603050405020304" pitchFamily="18" charset="0"/>
                        <a:ea typeface="Times New Roman" panose="02020603050405020304" pitchFamily="18" charset="0"/>
                      </a:endParaRPr>
                    </a:p>
                  </a:txBody>
                  <a:tcPr marL="35105" marR="351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AP World Geography</a:t>
                      </a:r>
                      <a:endParaRPr lang="en-US" sz="1000" dirty="0">
                        <a:effectLst/>
                        <a:latin typeface="Times New Roman" panose="02020603050405020304" pitchFamily="18" charset="0"/>
                        <a:ea typeface="Times New Roman" panose="02020603050405020304" pitchFamily="18" charset="0"/>
                      </a:endParaRPr>
                    </a:p>
                  </a:txBody>
                  <a:tcPr marL="35105" marR="351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AP World History</a:t>
                      </a:r>
                      <a:endParaRPr lang="en-US" sz="1000" dirty="0">
                        <a:effectLst/>
                        <a:latin typeface="Times New Roman" panose="02020603050405020304" pitchFamily="18" charset="0"/>
                        <a:ea typeface="Times New Roman" panose="02020603050405020304" pitchFamily="18" charset="0"/>
                      </a:endParaRPr>
                    </a:p>
                  </a:txBody>
                  <a:tcPr marL="35105" marR="351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PDP U.S. History</a:t>
                      </a:r>
                      <a:endParaRPr lang="en-US" sz="1000" dirty="0">
                        <a:effectLst/>
                        <a:latin typeface="Times New Roman" panose="02020603050405020304" pitchFamily="18" charset="0"/>
                        <a:ea typeface="Times New Roman" panose="02020603050405020304" pitchFamily="18" charset="0"/>
                      </a:endParaRPr>
                    </a:p>
                  </a:txBody>
                  <a:tcPr marL="35105" marR="351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*IBDP Economics, World Religions SL or History of the Americas </a:t>
                      </a:r>
                      <a:r>
                        <a:rPr lang="en-US" sz="1000" dirty="0" smtClean="0">
                          <a:effectLst/>
                          <a:latin typeface="Arial" panose="020B0604020202020204" pitchFamily="34" charset="0"/>
                          <a:ea typeface="Times New Roman" panose="02020603050405020304" pitchFamily="18" charset="0"/>
                        </a:rPr>
                        <a:t>HL</a:t>
                      </a: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txBody>
                  <a:tcPr marL="35105" marR="351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81283">
                <a:tc>
                  <a:txBody>
                    <a:bodyPr/>
                    <a:lstStyle/>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4</a:t>
                      </a:r>
                      <a:endParaRPr lang="en-US" sz="1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txBody>
                  <a:tcPr marL="35105" marR="351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Biology PDP</a:t>
                      </a:r>
                      <a:endParaRPr lang="en-US" sz="1000" dirty="0">
                        <a:effectLst/>
                        <a:latin typeface="Times New Roman" panose="02020603050405020304" pitchFamily="18" charset="0"/>
                        <a:ea typeface="Times New Roman" panose="02020603050405020304" pitchFamily="18" charset="0"/>
                      </a:endParaRPr>
                    </a:p>
                  </a:txBody>
                  <a:tcPr marL="35105" marR="351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Chemistry PDP</a:t>
                      </a:r>
                      <a:endParaRPr lang="en-US" sz="1000" dirty="0">
                        <a:effectLst/>
                        <a:latin typeface="Times New Roman" panose="02020603050405020304" pitchFamily="18" charset="0"/>
                        <a:ea typeface="Times New Roman" panose="02020603050405020304" pitchFamily="18" charset="0"/>
                      </a:endParaRPr>
                    </a:p>
                  </a:txBody>
                  <a:tcPr marL="35105" marR="351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Physics PDP</a:t>
                      </a:r>
                      <a:endParaRPr lang="en-US" sz="1000" dirty="0">
                        <a:effectLst/>
                        <a:latin typeface="Times New Roman" panose="02020603050405020304" pitchFamily="18" charset="0"/>
                        <a:ea typeface="Times New Roman" panose="02020603050405020304" pitchFamily="18" charset="0"/>
                      </a:endParaRPr>
                    </a:p>
                  </a:txBody>
                  <a:tcPr marL="35105" marR="351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IBDP Science SL: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Biology, Chemistry, Physics or Environmental </a:t>
                      </a:r>
                      <a:r>
                        <a:rPr lang="en-US" sz="1000" dirty="0" smtClean="0">
                          <a:effectLst/>
                          <a:latin typeface="Arial" panose="020B0604020202020204" pitchFamily="34" charset="0"/>
                          <a:ea typeface="Times New Roman" panose="02020603050405020304" pitchFamily="18" charset="0"/>
                        </a:rPr>
                        <a:t>Science</a:t>
                      </a: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txBody>
                  <a:tcPr marL="35105" marR="351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5517">
                <a:tc rowSpan="3">
                  <a:txBody>
                    <a:bodyPr/>
                    <a:lstStyle/>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5</a:t>
                      </a:r>
                      <a:endParaRPr lang="en-US" sz="1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txBody>
                  <a:tcPr marL="35105" marR="351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txBody>
                  <a:tcPr marL="35105" marR="351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gridSpan="2">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Algebra 2 PDP              PDP  Geometry or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Precalculus*</a:t>
                      </a:r>
                      <a:endParaRPr lang="en-US" sz="1000" dirty="0">
                        <a:effectLst/>
                        <a:latin typeface="Times New Roman" panose="02020603050405020304" pitchFamily="18" charset="0"/>
                        <a:ea typeface="Times New Roman" panose="02020603050405020304" pitchFamily="18" charset="0"/>
                      </a:endParaRPr>
                    </a:p>
                  </a:txBody>
                  <a:tcPr marL="35105" marR="351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a:noFill/>
                    </a:lnB>
                  </a:tcPr>
                </a:tc>
                <a:tc hMerge="1">
                  <a:txBody>
                    <a:bodyPr/>
                    <a:lstStyle/>
                    <a:p>
                      <a:endParaRPr lang="en-US"/>
                    </a:p>
                  </a:txBody>
                  <a:tcPr/>
                </a:tc>
                <a:tc rowSpan="3">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IBDP Math Studies or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IBDP Math SL</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txBody>
                  <a:tcPr marL="35105" marR="351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5690">
                <a:tc vMerge="1">
                  <a:txBody>
                    <a:bodyPr/>
                    <a:lstStyle/>
                    <a:p>
                      <a:endParaRPr lang="en-US"/>
                    </a:p>
                  </a:txBody>
                  <a:tcPr/>
                </a:tc>
                <a:tc rowSpan="2">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Algebra 1 PDP</a:t>
                      </a:r>
                      <a:endParaRPr lang="en-US" sz="1000" dirty="0">
                        <a:effectLst/>
                        <a:latin typeface="Times New Roman" panose="02020603050405020304" pitchFamily="18" charset="0"/>
                        <a:ea typeface="Times New Roman" panose="02020603050405020304" pitchFamily="18" charset="0"/>
                      </a:endParaRPr>
                    </a:p>
                  </a:txBody>
                  <a:tcPr marL="35105" marR="351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gridSpan="2">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txBody>
                  <a:tcPr marL="35105" marR="351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dash"/>
                      <a:round/>
                      <a:headEnd type="none" w="med" len="med"/>
                      <a:tailEnd type="none" w="med" len="med"/>
                    </a:lnB>
                  </a:tcPr>
                </a:tc>
                <a:tc hMerge="1">
                  <a:txBody>
                    <a:bodyPr/>
                    <a:lstStyle/>
                    <a:p>
                      <a:endParaRPr lang="en-US"/>
                    </a:p>
                  </a:txBody>
                  <a:tcPr/>
                </a:tc>
                <a:tc vMerge="1">
                  <a:txBody>
                    <a:bodyPr/>
                    <a:lstStyle/>
                    <a:p>
                      <a:endParaRPr lang="en-US"/>
                    </a:p>
                  </a:txBody>
                  <a:tcPr/>
                </a:tc>
              </a:tr>
              <a:tr h="503274">
                <a:tc vMerge="1">
                  <a:txBody>
                    <a:bodyPr/>
                    <a:lstStyle/>
                    <a:p>
                      <a:endParaRPr lang="en-US"/>
                    </a:p>
                  </a:txBody>
                  <a:tcPr/>
                </a:tc>
                <a:tc vMerge="1">
                  <a:txBody>
                    <a:bodyPr/>
                    <a:lstStyle/>
                    <a:p>
                      <a:endParaRPr lang="en-US"/>
                    </a:p>
                  </a:txBody>
                  <a:tcPr/>
                </a:tc>
                <a:tc gridSpan="2">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PDP Geometry or</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Precalculus in Summer School</a:t>
                      </a:r>
                      <a:r>
                        <a:rPr lang="en-US" sz="1000" dirty="0" smtClean="0">
                          <a:effectLst/>
                          <a:latin typeface="Arial" panose="020B0604020202020204" pitchFamily="34" charset="0"/>
                          <a:ea typeface="Times New Roman" panose="02020603050405020304" pitchFamily="18" charset="0"/>
                        </a:rPr>
                        <a:t>*</a:t>
                      </a:r>
                      <a:endParaRPr lang="en-US" sz="1000" dirty="0">
                        <a:effectLst/>
                        <a:latin typeface="Times New Roman" panose="02020603050405020304" pitchFamily="18" charset="0"/>
                        <a:ea typeface="Times New Roman" panose="02020603050405020304" pitchFamily="18" charset="0"/>
                      </a:endParaRPr>
                    </a:p>
                  </a:txBody>
                  <a:tcPr marL="35105" marR="351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vMerge="1">
                  <a:txBody>
                    <a:bodyPr/>
                    <a:lstStyle/>
                    <a:p>
                      <a:endParaRPr lang="en-US"/>
                    </a:p>
                  </a:txBody>
                  <a:tcPr/>
                </a:tc>
              </a:tr>
              <a:tr h="539772">
                <a:tc>
                  <a:txBody>
                    <a:bodyPr/>
                    <a:lstStyle/>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6</a:t>
                      </a:r>
                      <a:endParaRPr lang="en-US" sz="1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txBody>
                  <a:tcPr marL="35105" marR="351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Principles of Business, Marketing and Finance</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txBody>
                  <a:tcPr marL="35105" marR="351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BIM or Computer Science PDP</a:t>
                      </a:r>
                      <a:endParaRPr lang="en-US" sz="1000" dirty="0">
                        <a:effectLst/>
                        <a:latin typeface="Times New Roman" panose="02020603050405020304" pitchFamily="18" charset="0"/>
                        <a:ea typeface="Times New Roman" panose="02020603050405020304" pitchFamily="18" charset="0"/>
                      </a:endParaRPr>
                    </a:p>
                  </a:txBody>
                  <a:tcPr marL="35105" marR="351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IBDP Business or Economics SL*</a:t>
                      </a:r>
                      <a:endParaRPr lang="en-US" sz="1000" dirty="0">
                        <a:effectLst/>
                        <a:latin typeface="Times New Roman" panose="02020603050405020304" pitchFamily="18" charset="0"/>
                        <a:ea typeface="Times New Roman" panose="02020603050405020304" pitchFamily="18" charset="0"/>
                      </a:endParaRPr>
                    </a:p>
                  </a:txBody>
                  <a:tcPr marL="35105" marR="351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IBDP Business or Economics HL</a:t>
                      </a:r>
                      <a:endParaRPr lang="en-US" sz="1000" dirty="0">
                        <a:effectLst/>
                        <a:latin typeface="Times New Roman" panose="02020603050405020304" pitchFamily="18" charset="0"/>
                        <a:ea typeface="Times New Roman" panose="02020603050405020304" pitchFamily="18" charset="0"/>
                      </a:endParaRPr>
                    </a:p>
                  </a:txBody>
                  <a:tcPr marL="35105" marR="351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78321">
                <a:tc>
                  <a:txBody>
                    <a:bodyPr/>
                    <a:lstStyle/>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7</a:t>
                      </a:r>
                      <a:endParaRPr lang="en-US" sz="1000" dirty="0">
                        <a:effectLst/>
                        <a:latin typeface="Times New Roman" panose="02020603050405020304" pitchFamily="18" charset="0"/>
                        <a:ea typeface="Times New Roman" panose="02020603050405020304" pitchFamily="18" charset="0"/>
                      </a:endParaRPr>
                    </a:p>
                  </a:txBody>
                  <a:tcPr marL="35105" marR="351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PE or equivalent</a:t>
                      </a:r>
                      <a:endParaRPr lang="en-US" sz="1000" dirty="0">
                        <a:effectLst/>
                        <a:latin typeface="Times New Roman" panose="02020603050405020304" pitchFamily="18" charset="0"/>
                        <a:ea typeface="Times New Roman" panose="02020603050405020304" pitchFamily="18" charset="0"/>
                      </a:endParaRPr>
                    </a:p>
                  </a:txBody>
                  <a:tcPr marL="35105" marR="351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Elective*</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Health online before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Graduation</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txBody>
                  <a:tcPr marL="35105" marR="351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Government/TOK</a:t>
                      </a:r>
                      <a:endParaRPr lang="en-US" sz="1000" dirty="0">
                        <a:effectLst/>
                        <a:latin typeface="Times New Roman" panose="02020603050405020304" pitchFamily="18" charset="0"/>
                        <a:ea typeface="Times New Roman" panose="02020603050405020304" pitchFamily="18" charset="0"/>
                      </a:endParaRPr>
                    </a:p>
                  </a:txBody>
                  <a:tcPr marL="35105" marR="351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smtClean="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smtClean="0">
                          <a:effectLst/>
                          <a:latin typeface="Arial" panose="020B0604020202020204" pitchFamily="34" charset="0"/>
                          <a:ea typeface="Times New Roman" panose="02020603050405020304" pitchFamily="18" charset="0"/>
                        </a:rPr>
                        <a:t>TOK/Economics</a:t>
                      </a:r>
                      <a:endParaRPr lang="en-US" sz="1000" dirty="0">
                        <a:effectLst/>
                        <a:latin typeface="Times New Roman" panose="02020603050405020304" pitchFamily="18" charset="0"/>
                        <a:ea typeface="Times New Roman" panose="02020603050405020304" pitchFamily="18" charset="0"/>
                      </a:endParaRPr>
                    </a:p>
                  </a:txBody>
                  <a:tcPr marL="35105" marR="351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64307">
                <a:tc>
                  <a:txBody>
                    <a:bodyPr/>
                    <a:lstStyle/>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8</a:t>
                      </a:r>
                      <a:endParaRPr lang="en-US" sz="1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txBody>
                  <a:tcPr marL="35105" marR="351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Art, Theatre, or Dance </a:t>
                      </a:r>
                      <a:endParaRPr lang="en-US" sz="1000" dirty="0">
                        <a:effectLst/>
                        <a:latin typeface="Times New Roman" panose="02020603050405020304" pitchFamily="18" charset="0"/>
                        <a:ea typeface="Times New Roman" panose="02020603050405020304" pitchFamily="18" charset="0"/>
                      </a:endParaRPr>
                    </a:p>
                  </a:txBody>
                  <a:tcPr marL="35105" marR="351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PDP Art, Theatre or Dance  </a:t>
                      </a:r>
                      <a:endParaRPr lang="en-US" sz="1000" dirty="0">
                        <a:effectLst/>
                        <a:latin typeface="Times New Roman" panose="02020603050405020304" pitchFamily="18" charset="0"/>
                        <a:ea typeface="Times New Roman" panose="02020603050405020304" pitchFamily="18" charset="0"/>
                      </a:endParaRPr>
                    </a:p>
                  </a:txBody>
                  <a:tcPr marL="35105" marR="351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IBDP Art, Theatre, or Dance SL</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txBody>
                  <a:tcPr marL="35105" marR="351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IBDP Art, Theatre, or Dance HL</a:t>
                      </a:r>
                      <a:endParaRPr lang="en-US" sz="1000" dirty="0">
                        <a:effectLst/>
                        <a:latin typeface="Times New Roman" panose="02020603050405020304" pitchFamily="18" charset="0"/>
                        <a:ea typeface="Times New Roman" panose="02020603050405020304" pitchFamily="18" charset="0"/>
                      </a:endParaRPr>
                    </a:p>
                  </a:txBody>
                  <a:tcPr marL="35105" marR="351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3" name="TextBox 2"/>
          <p:cNvSpPr txBox="1"/>
          <p:nvPr/>
        </p:nvSpPr>
        <p:spPr>
          <a:xfrm>
            <a:off x="142504" y="2066306"/>
            <a:ext cx="2534668" cy="2031325"/>
          </a:xfrm>
          <a:prstGeom prst="rect">
            <a:avLst/>
          </a:prstGeom>
          <a:noFill/>
        </p:spPr>
        <p:txBody>
          <a:bodyPr wrap="none" rtlCol="0">
            <a:spAutoFit/>
          </a:bodyPr>
          <a:lstStyle/>
          <a:p>
            <a:r>
              <a:rPr lang="en-US" dirty="0" smtClean="0"/>
              <a:t>*IB Economics SL meets</a:t>
            </a:r>
          </a:p>
          <a:p>
            <a:r>
              <a:rPr lang="en-US" dirty="0" smtClean="0"/>
              <a:t>the requirements for </a:t>
            </a:r>
          </a:p>
          <a:p>
            <a:r>
              <a:rPr lang="en-US" dirty="0" smtClean="0"/>
              <a:t>graduation, and the IB</a:t>
            </a:r>
          </a:p>
          <a:p>
            <a:r>
              <a:rPr lang="en-US" dirty="0" smtClean="0"/>
              <a:t>diploma. </a:t>
            </a:r>
            <a:endParaRPr lang="en-US" dirty="0"/>
          </a:p>
          <a:p>
            <a:r>
              <a:rPr lang="en-US" dirty="0" smtClean="0"/>
              <a:t>IB Business meets diploma</a:t>
            </a:r>
          </a:p>
          <a:p>
            <a:r>
              <a:rPr lang="en-US" dirty="0" smtClean="0"/>
              <a:t>requirements for group 6</a:t>
            </a:r>
          </a:p>
          <a:p>
            <a:r>
              <a:rPr lang="en-US" dirty="0" smtClean="0"/>
              <a:t>or group 3.</a:t>
            </a:r>
            <a:endParaRPr lang="en-US" dirty="0"/>
          </a:p>
        </p:txBody>
      </p:sp>
    </p:spTree>
    <p:extLst>
      <p:ext uri="{BB962C8B-B14F-4D97-AF65-F5344CB8AC3E}">
        <p14:creationId xmlns:p14="http://schemas.microsoft.com/office/powerpoint/2010/main" val="213961658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3" y="212118"/>
            <a:ext cx="9905998" cy="1478570"/>
          </a:xfrm>
        </p:spPr>
        <p:txBody>
          <a:bodyPr/>
          <a:lstStyle/>
          <a:p>
            <a:pPr algn="ctr"/>
            <a:r>
              <a:rPr lang="en-US" b="1" dirty="0">
                <a:latin typeface="Arial" panose="020B0604020202020204" pitchFamily="34" charset="0"/>
                <a:ea typeface="Times New Roman" panose="02020603050405020304" pitchFamily="18" charset="0"/>
              </a:rPr>
              <a:t>The IB Career-Related Program (IBCP)</a:t>
            </a:r>
            <a:endParaRPr lang="en-US" dirty="0"/>
          </a:p>
        </p:txBody>
      </p:sp>
      <p:sp>
        <p:nvSpPr>
          <p:cNvPr id="3" name="Content Placeholder 2"/>
          <p:cNvSpPr>
            <a:spLocks noGrp="1"/>
          </p:cNvSpPr>
          <p:nvPr>
            <p:ph idx="1"/>
          </p:nvPr>
        </p:nvSpPr>
        <p:spPr>
          <a:xfrm>
            <a:off x="1141413" y="1690688"/>
            <a:ext cx="8891588" cy="3541714"/>
          </a:xfrm>
        </p:spPr>
        <p:txBody>
          <a:bodyPr>
            <a:normAutofit fontScale="92500"/>
          </a:bodyPr>
          <a:lstStyle/>
          <a:p>
            <a:r>
              <a:rPr lang="en-US" dirty="0">
                <a:solidFill>
                  <a:srgbClr val="484848"/>
                </a:solidFill>
                <a:latin typeface="Arial" panose="020B0604020202020204" pitchFamily="34" charset="0"/>
                <a:ea typeface="Times New Roman" panose="02020603050405020304" pitchFamily="18" charset="0"/>
              </a:rPr>
              <a:t>The IBCP incorporates the educational principles, vision and learner profile of the IB into a unique offering that specifically addresses the needs of students who wish to engage in career-related education. The IBCP encourages these students to benefit from elements of an IB education, through a selection of </a:t>
            </a:r>
            <a:r>
              <a:rPr lang="en-US" dirty="0">
                <a:solidFill>
                  <a:srgbClr val="FFFF00"/>
                </a:solidFill>
                <a:latin typeface="Arial" panose="020B0604020202020204" pitchFamily="34" charset="0"/>
                <a:ea typeface="Times New Roman" panose="02020603050405020304" pitchFamily="18" charset="0"/>
              </a:rPr>
              <a:t>two to four</a:t>
            </a:r>
            <a:r>
              <a:rPr lang="en-US" dirty="0">
                <a:solidFill>
                  <a:srgbClr val="484848"/>
                </a:solidFill>
                <a:latin typeface="Arial" panose="020B0604020202020204" pitchFamily="34" charset="0"/>
                <a:ea typeface="Times New Roman" panose="02020603050405020304" pitchFamily="18" charset="0"/>
              </a:rPr>
              <a:t> </a:t>
            </a:r>
            <a:r>
              <a:rPr lang="en-US" dirty="0">
                <a:solidFill>
                  <a:srgbClr val="FFFF00"/>
                </a:solidFill>
                <a:latin typeface="Arial" panose="020B0604020202020204" pitchFamily="34" charset="0"/>
                <a:ea typeface="Times New Roman" panose="02020603050405020304" pitchFamily="18" charset="0"/>
              </a:rPr>
              <a:t>D</a:t>
            </a:r>
            <a:r>
              <a:rPr lang="en-US" dirty="0">
                <a:solidFill>
                  <a:srgbClr val="484848"/>
                </a:solidFill>
                <a:latin typeface="Arial" panose="020B0604020202020204" pitchFamily="34" charset="0"/>
                <a:ea typeface="Times New Roman" panose="02020603050405020304" pitchFamily="18" charset="0"/>
              </a:rPr>
              <a:t>iploma </a:t>
            </a:r>
            <a:r>
              <a:rPr lang="en-US" dirty="0">
                <a:solidFill>
                  <a:srgbClr val="FFFF00"/>
                </a:solidFill>
                <a:latin typeface="Arial" panose="020B0604020202020204" pitchFamily="34" charset="0"/>
                <a:ea typeface="Times New Roman" panose="02020603050405020304" pitchFamily="18" charset="0"/>
              </a:rPr>
              <a:t>P</a:t>
            </a:r>
            <a:r>
              <a:rPr lang="en-US" dirty="0">
                <a:solidFill>
                  <a:srgbClr val="484848"/>
                </a:solidFill>
                <a:latin typeface="Arial" panose="020B0604020202020204" pitchFamily="34" charset="0"/>
                <a:ea typeface="Times New Roman" panose="02020603050405020304" pitchFamily="18" charset="0"/>
              </a:rPr>
              <a:t>rogram courses in addition to a unique IBCP core, comprised of an approaches to learning </a:t>
            </a:r>
            <a:r>
              <a:rPr lang="en-US" dirty="0">
                <a:solidFill>
                  <a:srgbClr val="FFFF00"/>
                </a:solidFill>
                <a:latin typeface="Arial" panose="020B0604020202020204" pitchFamily="34" charset="0"/>
                <a:ea typeface="Times New Roman" panose="02020603050405020304" pitchFamily="18" charset="0"/>
              </a:rPr>
              <a:t>(ATL) course</a:t>
            </a:r>
            <a:r>
              <a:rPr lang="en-US" dirty="0">
                <a:solidFill>
                  <a:srgbClr val="484848"/>
                </a:solidFill>
                <a:latin typeface="Arial" panose="020B0604020202020204" pitchFamily="34" charset="0"/>
                <a:ea typeface="Times New Roman" panose="02020603050405020304" pitchFamily="18" charset="0"/>
              </a:rPr>
              <a:t>, a reflective project, language development and community and service.</a:t>
            </a:r>
            <a:endParaRPr lang="en-US" dirty="0"/>
          </a:p>
        </p:txBody>
      </p:sp>
    </p:spTree>
    <p:extLst>
      <p:ext uri="{BB962C8B-B14F-4D97-AF65-F5344CB8AC3E}">
        <p14:creationId xmlns:p14="http://schemas.microsoft.com/office/powerpoint/2010/main" val="187948377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latin typeface="Arial" panose="020B0604020202020204" pitchFamily="34" charset="0"/>
                <a:ea typeface="Times New Roman" panose="02020603050405020304" pitchFamily="18" charset="0"/>
              </a:rPr>
              <a:t>What are the benefits of the IBCP?</a:t>
            </a:r>
            <a:endParaRPr lang="en-US" dirty="0"/>
          </a:p>
        </p:txBody>
      </p:sp>
      <p:sp>
        <p:nvSpPr>
          <p:cNvPr id="3" name="Content Placeholder 2"/>
          <p:cNvSpPr>
            <a:spLocks noGrp="1"/>
          </p:cNvSpPr>
          <p:nvPr>
            <p:ph idx="1"/>
          </p:nvPr>
        </p:nvSpPr>
        <p:spPr/>
        <p:txBody>
          <a:bodyPr>
            <a:normAutofit fontScale="92500" lnSpcReduction="10000"/>
          </a:bodyPr>
          <a:lstStyle/>
          <a:p>
            <a:pPr marL="342900" marR="0" lvl="0" indent="-342900">
              <a:spcBef>
                <a:spcPts val="0"/>
              </a:spcBef>
              <a:spcAft>
                <a:spcPts val="0"/>
              </a:spcAft>
              <a:buFont typeface="Symbol" panose="05050102010706020507" pitchFamily="18" charset="2"/>
              <a:buChar char=""/>
            </a:pPr>
            <a:r>
              <a:rPr lang="en-US" dirty="0">
                <a:solidFill>
                  <a:srgbClr val="636363"/>
                </a:solidFill>
                <a:latin typeface="Arial" panose="020B0604020202020204" pitchFamily="34" charset="0"/>
                <a:ea typeface="Times New Roman" panose="02020603050405020304" pitchFamily="18" charset="0"/>
              </a:rPr>
              <a:t>Develop a broad range of career-related competencies and to deepen their understanding in general areas of knowledge</a:t>
            </a:r>
            <a:endParaRPr lang="en-US" sz="2800" dirty="0">
              <a:latin typeface="Times New Roman" panose="02020603050405020304" pitchFamily="18" charset="0"/>
              <a:ea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en-US" dirty="0">
                <a:solidFill>
                  <a:srgbClr val="636363"/>
                </a:solidFill>
                <a:latin typeface="Arial" panose="020B0604020202020204" pitchFamily="34" charset="0"/>
                <a:ea typeface="Times New Roman" panose="02020603050405020304" pitchFamily="18" charset="0"/>
              </a:rPr>
              <a:t>Prepare for effective participation in an ever-changing world of work</a:t>
            </a:r>
            <a:endParaRPr lang="en-US" sz="2800" dirty="0">
              <a:latin typeface="Times New Roman" panose="02020603050405020304" pitchFamily="18" charset="0"/>
              <a:ea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en-US" dirty="0">
                <a:solidFill>
                  <a:srgbClr val="636363"/>
                </a:solidFill>
                <a:latin typeface="Arial" panose="020B0604020202020204" pitchFamily="34" charset="0"/>
                <a:ea typeface="Times New Roman" panose="02020603050405020304" pitchFamily="18" charset="0"/>
              </a:rPr>
              <a:t>Foster the attributes of the learner profile allowing students to become true lifelong learners willing to consider new perspectives</a:t>
            </a:r>
            <a:endParaRPr lang="en-US" sz="2800" dirty="0">
              <a:latin typeface="Times New Roman" panose="02020603050405020304" pitchFamily="18" charset="0"/>
              <a:ea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en-US" dirty="0">
                <a:solidFill>
                  <a:srgbClr val="636363"/>
                </a:solidFill>
                <a:latin typeface="Arial" panose="020B0604020202020204" pitchFamily="34" charset="0"/>
                <a:ea typeface="Times New Roman" panose="02020603050405020304" pitchFamily="18" charset="0"/>
              </a:rPr>
              <a:t>Engage in learning that makes a positive difference to future lives</a:t>
            </a:r>
            <a:endParaRPr lang="en-US" sz="2800" dirty="0">
              <a:latin typeface="Times New Roman" panose="02020603050405020304" pitchFamily="18" charset="0"/>
              <a:ea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en-US" dirty="0">
                <a:solidFill>
                  <a:srgbClr val="636363"/>
                </a:solidFill>
                <a:latin typeface="Arial" panose="020B0604020202020204" pitchFamily="34" charset="0"/>
                <a:ea typeface="Times New Roman" panose="02020603050405020304" pitchFamily="18" charset="0"/>
              </a:rPr>
              <a:t>Become a self-confident person ready for life in the 21st century</a:t>
            </a:r>
            <a:r>
              <a:rPr lang="en-US" dirty="0" smtClean="0">
                <a:solidFill>
                  <a:srgbClr val="636363"/>
                </a:solidFill>
                <a:latin typeface="Arial" panose="020B0604020202020204" pitchFamily="34" charset="0"/>
                <a:ea typeface="Times New Roman" panose="02020603050405020304" pitchFamily="18" charset="0"/>
              </a:rPr>
              <a:t>.</a:t>
            </a:r>
          </a:p>
          <a:p>
            <a:pPr marL="342900" marR="0" lvl="0" indent="-342900">
              <a:spcBef>
                <a:spcPts val="0"/>
              </a:spcBef>
              <a:spcAft>
                <a:spcPts val="0"/>
              </a:spcAft>
              <a:buFont typeface="Symbol" panose="05050102010706020507" pitchFamily="18" charset="2"/>
              <a:buChar char=""/>
            </a:pPr>
            <a:endParaRPr lang="en-US" sz="2800" dirty="0">
              <a:latin typeface="Times New Roman" panose="02020603050405020304" pitchFamily="18" charset="0"/>
              <a:ea typeface="Times New Roman" panose="02020603050405020304" pitchFamily="18" charset="0"/>
            </a:endParaRPr>
          </a:p>
          <a:p>
            <a:pPr marL="0" marR="0">
              <a:lnSpc>
                <a:spcPts val="2040"/>
              </a:lnSpc>
              <a:spcBef>
                <a:spcPts val="0"/>
              </a:spcBef>
              <a:spcAft>
                <a:spcPts val="1870"/>
              </a:spcAft>
            </a:pPr>
            <a:r>
              <a:rPr lang="en-US" sz="2800" dirty="0">
                <a:solidFill>
                  <a:srgbClr val="484848"/>
                </a:solidFill>
                <a:latin typeface="Arial" panose="020B0604020202020204" pitchFamily="34" charset="0"/>
                <a:ea typeface="Times New Roman" panose="02020603050405020304" pitchFamily="18" charset="0"/>
              </a:rPr>
              <a:t>   </a:t>
            </a:r>
            <a:r>
              <a:rPr lang="en-US" sz="2800" u="sng" dirty="0">
                <a:solidFill>
                  <a:srgbClr val="484848"/>
                </a:solidFill>
                <a:latin typeface="Arial" panose="020B0604020202020204" pitchFamily="34" charset="0"/>
                <a:ea typeface="Times New Roman" panose="02020603050405020304" pitchFamily="18" charset="0"/>
                <a:hlinkClick r:id="rId2"/>
              </a:rPr>
              <a:t>http://www.ibo.org/en/programmes/career-related-programme/</a:t>
            </a:r>
            <a:endParaRPr lang="en-US" sz="2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3603689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2660" y="-260256"/>
            <a:ext cx="9905998" cy="1478570"/>
          </a:xfrm>
        </p:spPr>
        <p:txBody>
          <a:bodyPr>
            <a:normAutofit/>
          </a:bodyPr>
          <a:lstStyle/>
          <a:p>
            <a:pPr algn="ctr"/>
            <a:r>
              <a:rPr lang="en-US" sz="1500" b="1" dirty="0">
                <a:latin typeface="Arial" panose="020B0604020202020204" pitchFamily="34" charset="0"/>
                <a:ea typeface="Times New Roman" panose="02020603050405020304" pitchFamily="18" charset="0"/>
              </a:rPr>
              <a:t>The </a:t>
            </a:r>
            <a:r>
              <a:rPr lang="en-US" sz="1500" b="1" dirty="0">
                <a:solidFill>
                  <a:srgbClr val="FFFF00"/>
                </a:solidFill>
                <a:latin typeface="Arial" panose="020B0604020202020204" pitchFamily="34" charset="0"/>
                <a:ea typeface="Times New Roman" panose="02020603050405020304" pitchFamily="18" charset="0"/>
              </a:rPr>
              <a:t>IB Career-Related </a:t>
            </a:r>
            <a:r>
              <a:rPr lang="en-US" sz="1500" b="1" dirty="0">
                <a:latin typeface="Arial" panose="020B0604020202020204" pitchFamily="34" charset="0"/>
                <a:ea typeface="Times New Roman" panose="02020603050405020304" pitchFamily="18" charset="0"/>
              </a:rPr>
              <a:t>Program</a:t>
            </a:r>
            <a:endParaRPr lang="en-US" sz="15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167182916"/>
              </p:ext>
            </p:extLst>
          </p:nvPr>
        </p:nvGraphicFramePr>
        <p:xfrm>
          <a:off x="2814454" y="795646"/>
          <a:ext cx="6270168" cy="5659303"/>
        </p:xfrm>
        <a:graphic>
          <a:graphicData uri="http://schemas.openxmlformats.org/drawingml/2006/table">
            <a:tbl>
              <a:tblPr firstRow="1" firstCol="1" lastRow="1" lastCol="1" bandRow="1" bandCol="1"/>
              <a:tblGrid>
                <a:gridCol w="277138"/>
                <a:gridCol w="1497791"/>
                <a:gridCol w="1498413"/>
                <a:gridCol w="1498413"/>
                <a:gridCol w="1498413"/>
              </a:tblGrid>
              <a:tr h="183996">
                <a:tc>
                  <a:txBody>
                    <a:bodyPr/>
                    <a:lstStyle/>
                    <a:p>
                      <a:pPr marL="0" marR="0">
                        <a:spcBef>
                          <a:spcPts val="0"/>
                        </a:spcBef>
                        <a:spcAft>
                          <a:spcPts val="0"/>
                        </a:spcAft>
                      </a:pPr>
                      <a:r>
                        <a:rPr lang="en-US" sz="1000" dirty="0">
                          <a:effectLst/>
                          <a:latin typeface="Times New Roman" panose="02020603050405020304" pitchFamily="18" charset="0"/>
                          <a:ea typeface="Times New Roman" panose="02020603050405020304" pitchFamily="18" charset="0"/>
                        </a:rPr>
                        <a:t> </a:t>
                      </a:r>
                    </a:p>
                  </a:txBody>
                  <a:tcPr marL="50119" marR="501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Britannic Bold" panose="020B0903060703020204" pitchFamily="34" charset="0"/>
                          <a:ea typeface="Times New Roman" panose="02020603050405020304" pitchFamily="18" charset="0"/>
                        </a:rPr>
                        <a:t>9</a:t>
                      </a:r>
                      <a:r>
                        <a:rPr lang="en-US" sz="1000" baseline="30000" dirty="0">
                          <a:effectLst/>
                          <a:latin typeface="Britannic Bold" panose="020B0903060703020204" pitchFamily="34" charset="0"/>
                          <a:ea typeface="Times New Roman" panose="02020603050405020304" pitchFamily="18" charset="0"/>
                        </a:rPr>
                        <a:t>th</a:t>
                      </a:r>
                      <a:r>
                        <a:rPr lang="en-US" sz="1000" dirty="0">
                          <a:effectLst/>
                          <a:latin typeface="Britannic Bold" panose="020B0903060703020204" pitchFamily="34" charset="0"/>
                          <a:ea typeface="Times New Roman" panose="02020603050405020304" pitchFamily="18" charset="0"/>
                        </a:rPr>
                        <a:t> grade</a:t>
                      </a:r>
                      <a:endParaRPr lang="en-US" sz="1000" dirty="0">
                        <a:effectLst/>
                        <a:latin typeface="Times New Roman" panose="02020603050405020304" pitchFamily="18" charset="0"/>
                        <a:ea typeface="Times New Roman" panose="02020603050405020304" pitchFamily="18" charset="0"/>
                      </a:endParaRPr>
                    </a:p>
                  </a:txBody>
                  <a:tcPr marL="50119" marR="501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Britannic Bold" panose="020B0903060703020204" pitchFamily="34" charset="0"/>
                          <a:ea typeface="Times New Roman" panose="02020603050405020304" pitchFamily="18" charset="0"/>
                        </a:rPr>
                        <a:t>10</a:t>
                      </a:r>
                      <a:r>
                        <a:rPr lang="en-US" sz="1000" baseline="30000" dirty="0">
                          <a:effectLst/>
                          <a:latin typeface="Britannic Bold" panose="020B0903060703020204" pitchFamily="34" charset="0"/>
                          <a:ea typeface="Times New Roman" panose="02020603050405020304" pitchFamily="18" charset="0"/>
                        </a:rPr>
                        <a:t>th</a:t>
                      </a:r>
                      <a:r>
                        <a:rPr lang="en-US" sz="1000" dirty="0">
                          <a:effectLst/>
                          <a:latin typeface="Britannic Bold" panose="020B0903060703020204" pitchFamily="34" charset="0"/>
                          <a:ea typeface="Times New Roman" panose="02020603050405020304" pitchFamily="18" charset="0"/>
                        </a:rPr>
                        <a:t> grade</a:t>
                      </a:r>
                      <a:endParaRPr lang="en-US" sz="1000" dirty="0">
                        <a:effectLst/>
                        <a:latin typeface="Times New Roman" panose="02020603050405020304" pitchFamily="18" charset="0"/>
                        <a:ea typeface="Times New Roman" panose="02020603050405020304" pitchFamily="18" charset="0"/>
                      </a:endParaRPr>
                    </a:p>
                  </a:txBody>
                  <a:tcPr marL="50119" marR="501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Britannic Bold" panose="020B0903060703020204" pitchFamily="34" charset="0"/>
                          <a:ea typeface="Times New Roman" panose="02020603050405020304" pitchFamily="18" charset="0"/>
                        </a:rPr>
                        <a:t>11</a:t>
                      </a:r>
                      <a:r>
                        <a:rPr lang="en-US" sz="1000" baseline="30000" dirty="0">
                          <a:effectLst/>
                          <a:latin typeface="Britannic Bold" panose="020B0903060703020204" pitchFamily="34" charset="0"/>
                          <a:ea typeface="Times New Roman" panose="02020603050405020304" pitchFamily="18" charset="0"/>
                        </a:rPr>
                        <a:t>th</a:t>
                      </a:r>
                      <a:r>
                        <a:rPr lang="en-US" sz="1000" dirty="0">
                          <a:effectLst/>
                          <a:latin typeface="Britannic Bold" panose="020B0903060703020204" pitchFamily="34" charset="0"/>
                          <a:ea typeface="Times New Roman" panose="02020603050405020304" pitchFamily="18" charset="0"/>
                        </a:rPr>
                        <a:t> grade *</a:t>
                      </a:r>
                      <a:endParaRPr lang="en-US" sz="1000" dirty="0">
                        <a:effectLst/>
                        <a:latin typeface="Times New Roman" panose="02020603050405020304" pitchFamily="18" charset="0"/>
                        <a:ea typeface="Times New Roman" panose="02020603050405020304" pitchFamily="18" charset="0"/>
                      </a:endParaRPr>
                    </a:p>
                  </a:txBody>
                  <a:tcPr marL="50119" marR="501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Britannic Bold" panose="020B0903060703020204" pitchFamily="34" charset="0"/>
                          <a:ea typeface="Times New Roman" panose="02020603050405020304" pitchFamily="18" charset="0"/>
                        </a:rPr>
                        <a:t>12</a:t>
                      </a:r>
                      <a:r>
                        <a:rPr lang="en-US" sz="1000" baseline="30000" dirty="0">
                          <a:effectLst/>
                          <a:latin typeface="Britannic Bold" panose="020B0903060703020204" pitchFamily="34" charset="0"/>
                          <a:ea typeface="Times New Roman" panose="02020603050405020304" pitchFamily="18" charset="0"/>
                        </a:rPr>
                        <a:t>th</a:t>
                      </a:r>
                      <a:r>
                        <a:rPr lang="en-US" sz="1000" dirty="0">
                          <a:effectLst/>
                          <a:latin typeface="Britannic Bold" panose="020B0903060703020204" pitchFamily="34" charset="0"/>
                          <a:ea typeface="Times New Roman" panose="02020603050405020304" pitchFamily="18" charset="0"/>
                        </a:rPr>
                        <a:t> grade *</a:t>
                      </a:r>
                      <a:endParaRPr lang="en-US" sz="1000" dirty="0">
                        <a:effectLst/>
                        <a:latin typeface="Times New Roman" panose="02020603050405020304" pitchFamily="18" charset="0"/>
                        <a:ea typeface="Times New Roman" panose="02020603050405020304" pitchFamily="18" charset="0"/>
                      </a:endParaRPr>
                    </a:p>
                  </a:txBody>
                  <a:tcPr marL="50119" marR="501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6661">
                <a:tc>
                  <a:txBody>
                    <a:bodyPr/>
                    <a:lstStyle/>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1</a:t>
                      </a:r>
                      <a:endParaRPr lang="en-US" sz="1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txBody>
                  <a:tcPr marL="50119" marR="501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English 1</a:t>
                      </a:r>
                      <a:endParaRPr lang="en-US" sz="1000" dirty="0">
                        <a:effectLst/>
                        <a:latin typeface="Times New Roman" panose="02020603050405020304" pitchFamily="18" charset="0"/>
                        <a:ea typeface="Times New Roman" panose="02020603050405020304" pitchFamily="18" charset="0"/>
                      </a:endParaRPr>
                    </a:p>
                  </a:txBody>
                  <a:tcPr marL="50119" marR="501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English 2</a:t>
                      </a:r>
                      <a:endParaRPr lang="en-US" sz="1000" dirty="0">
                        <a:effectLst/>
                        <a:latin typeface="Times New Roman" panose="02020603050405020304" pitchFamily="18" charset="0"/>
                        <a:ea typeface="Times New Roman" panose="02020603050405020304" pitchFamily="18" charset="0"/>
                      </a:endParaRPr>
                    </a:p>
                  </a:txBody>
                  <a:tcPr marL="50119" marR="501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English 3</a:t>
                      </a:r>
                      <a:endParaRPr lang="en-US" sz="1000" dirty="0">
                        <a:effectLst/>
                        <a:latin typeface="Times New Roman" panose="02020603050405020304" pitchFamily="18" charset="0"/>
                        <a:ea typeface="Times New Roman" panose="02020603050405020304" pitchFamily="18" charset="0"/>
                      </a:endParaRPr>
                    </a:p>
                  </a:txBody>
                  <a:tcPr marL="50119" marR="501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English 4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txBody>
                  <a:tcPr marL="50119" marR="501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76911">
                <a:tc>
                  <a:txBody>
                    <a:bodyPr/>
                    <a:lstStyle/>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2</a:t>
                      </a:r>
                      <a:endParaRPr lang="en-US" sz="1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txBody>
                  <a:tcPr marL="50119" marR="501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Algebra 1</a:t>
                      </a:r>
                      <a:endParaRPr lang="en-US" sz="1000" dirty="0">
                        <a:effectLst/>
                        <a:latin typeface="Times New Roman" panose="02020603050405020304" pitchFamily="18" charset="0"/>
                        <a:ea typeface="Times New Roman" panose="02020603050405020304" pitchFamily="18" charset="0"/>
                      </a:endParaRPr>
                    </a:p>
                  </a:txBody>
                  <a:tcPr marL="50119" marR="501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Algebra 2</a:t>
                      </a:r>
                      <a:endParaRPr lang="en-US" sz="1000" dirty="0">
                        <a:effectLst/>
                        <a:latin typeface="Times New Roman" panose="02020603050405020304" pitchFamily="18" charset="0"/>
                        <a:ea typeface="Times New Roman" panose="02020603050405020304" pitchFamily="18" charset="0"/>
                      </a:endParaRPr>
                    </a:p>
                  </a:txBody>
                  <a:tcPr marL="50119" marR="501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Geometry</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txBody>
                  <a:tcPr marL="50119" marR="501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tabLst>
                          <a:tab pos="200025" algn="l"/>
                        </a:tabLst>
                      </a:pPr>
                      <a:r>
                        <a:rPr lang="en-US" sz="1000" dirty="0">
                          <a:effectLst/>
                          <a:latin typeface="Arial" panose="020B0604020202020204" pitchFamily="34" charset="0"/>
                          <a:ea typeface="Times New Roman" panose="02020603050405020304" pitchFamily="18" charset="0"/>
                        </a:rPr>
                        <a:t>Precalculus or Advanced Quantitative Reasoning</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tabLst>
                          <a:tab pos="200025" algn="l"/>
                        </a:tabLs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txBody>
                  <a:tcPr marL="50119" marR="501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6661">
                <a:tc>
                  <a:txBody>
                    <a:bodyPr/>
                    <a:lstStyle/>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3</a:t>
                      </a:r>
                      <a:endParaRPr lang="en-US" sz="1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txBody>
                  <a:tcPr marL="50119" marR="501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Biology</a:t>
                      </a:r>
                      <a:endParaRPr lang="en-US" sz="1000" dirty="0">
                        <a:effectLst/>
                        <a:latin typeface="Times New Roman" panose="02020603050405020304" pitchFamily="18" charset="0"/>
                        <a:ea typeface="Times New Roman" panose="02020603050405020304" pitchFamily="18" charset="0"/>
                      </a:endParaRPr>
                    </a:p>
                  </a:txBody>
                  <a:tcPr marL="50119" marR="501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Chemistry</a:t>
                      </a:r>
                      <a:endParaRPr lang="en-US" sz="1000" dirty="0">
                        <a:effectLst/>
                        <a:latin typeface="Times New Roman" panose="02020603050405020304" pitchFamily="18" charset="0"/>
                        <a:ea typeface="Times New Roman" panose="02020603050405020304" pitchFamily="18" charset="0"/>
                      </a:endParaRPr>
                    </a:p>
                  </a:txBody>
                  <a:tcPr marL="50119" marR="501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Physics</a:t>
                      </a:r>
                      <a:endParaRPr lang="en-US" sz="1000" dirty="0">
                        <a:effectLst/>
                        <a:latin typeface="Times New Roman" panose="02020603050405020304" pitchFamily="18" charset="0"/>
                        <a:ea typeface="Times New Roman" panose="02020603050405020304" pitchFamily="18" charset="0"/>
                      </a:endParaRPr>
                    </a:p>
                  </a:txBody>
                  <a:tcPr marL="50119" marR="501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4</a:t>
                      </a:r>
                      <a:r>
                        <a:rPr lang="en-US" sz="1000" baseline="30000" dirty="0">
                          <a:effectLst/>
                          <a:latin typeface="Arial" panose="020B0604020202020204" pitchFamily="34" charset="0"/>
                          <a:ea typeface="Times New Roman" panose="02020603050405020304" pitchFamily="18" charset="0"/>
                        </a:rPr>
                        <a:t>th</a:t>
                      </a:r>
                      <a:r>
                        <a:rPr lang="en-US" sz="1000" dirty="0">
                          <a:effectLst/>
                          <a:latin typeface="Arial" panose="020B0604020202020204" pitchFamily="34" charset="0"/>
                          <a:ea typeface="Times New Roman" panose="02020603050405020304" pitchFamily="18" charset="0"/>
                        </a:rPr>
                        <a:t> Science</a:t>
                      </a:r>
                      <a:endParaRPr lang="en-US" sz="1000" dirty="0">
                        <a:effectLst/>
                        <a:latin typeface="Times New Roman" panose="02020603050405020304" pitchFamily="18" charset="0"/>
                        <a:ea typeface="Times New Roman" panose="02020603050405020304" pitchFamily="18" charset="0"/>
                      </a:endParaRPr>
                    </a:p>
                  </a:txBody>
                  <a:tcPr marL="50119" marR="501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90657">
                <a:tc>
                  <a:txBody>
                    <a:bodyPr/>
                    <a:lstStyle/>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4</a:t>
                      </a:r>
                      <a:endParaRPr lang="en-US" sz="1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txBody>
                  <a:tcPr marL="50119" marR="501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World Geography</a:t>
                      </a:r>
                      <a:endParaRPr lang="en-US" sz="1000" dirty="0">
                        <a:effectLst/>
                        <a:latin typeface="Times New Roman" panose="02020603050405020304" pitchFamily="18" charset="0"/>
                        <a:ea typeface="Times New Roman" panose="02020603050405020304" pitchFamily="18" charset="0"/>
                      </a:endParaRPr>
                    </a:p>
                  </a:txBody>
                  <a:tcPr marL="50119" marR="501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World History</a:t>
                      </a:r>
                      <a:endParaRPr lang="en-US" sz="1000" dirty="0">
                        <a:effectLst/>
                        <a:latin typeface="Times New Roman" panose="02020603050405020304" pitchFamily="18" charset="0"/>
                        <a:ea typeface="Times New Roman" panose="02020603050405020304" pitchFamily="18" charset="0"/>
                      </a:endParaRPr>
                    </a:p>
                  </a:txBody>
                  <a:tcPr marL="50119" marR="501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U.S. History</a:t>
                      </a:r>
                      <a:endParaRPr lang="en-US" sz="1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txBody>
                  <a:tcPr marL="50119" marR="501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Government</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Economics</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txBody>
                  <a:tcPr marL="50119" marR="501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35985">
                <a:tc>
                  <a:txBody>
                    <a:bodyPr/>
                    <a:lstStyle/>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5</a:t>
                      </a:r>
                      <a:endParaRPr lang="en-US" sz="1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txBody>
                  <a:tcPr marL="50119" marR="501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Language Acquisition 1</a:t>
                      </a:r>
                      <a:endParaRPr lang="en-US" sz="1000" dirty="0">
                        <a:effectLst/>
                        <a:latin typeface="Times New Roman" panose="02020603050405020304" pitchFamily="18" charset="0"/>
                        <a:ea typeface="Times New Roman" panose="02020603050405020304" pitchFamily="18" charset="0"/>
                      </a:endParaRPr>
                    </a:p>
                  </a:txBody>
                  <a:tcPr marL="50119" marR="501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Language Acquisition 2</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txBody>
                  <a:tcPr marL="50119" marR="501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Language Acquisition 3  or Elective</a:t>
                      </a:r>
                      <a:endParaRPr lang="en-US" sz="1000" dirty="0">
                        <a:effectLst/>
                        <a:latin typeface="Times New Roman" panose="02020603050405020304" pitchFamily="18" charset="0"/>
                        <a:ea typeface="Times New Roman" panose="02020603050405020304" pitchFamily="18" charset="0"/>
                      </a:endParaRPr>
                    </a:p>
                  </a:txBody>
                  <a:tcPr marL="50119" marR="501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Language Acquisition 4 or Elective</a:t>
                      </a:r>
                      <a:endParaRPr lang="en-US" sz="1000" dirty="0">
                        <a:effectLst/>
                        <a:latin typeface="Times New Roman" panose="02020603050405020304" pitchFamily="18" charset="0"/>
                        <a:ea typeface="Times New Roman" panose="02020603050405020304" pitchFamily="18" charset="0"/>
                      </a:endParaRPr>
                    </a:p>
                  </a:txBody>
                  <a:tcPr marL="50119" marR="501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17761">
                <a:tc>
                  <a:txBody>
                    <a:bodyPr/>
                    <a:lstStyle/>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6</a:t>
                      </a:r>
                      <a:endParaRPr lang="en-US" sz="1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txBody>
                  <a:tcPr marL="50119" marR="501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b="1"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Principles of Business, Marketing and Finance</a:t>
                      </a:r>
                      <a:endParaRPr lang="en-US" sz="1000" dirty="0">
                        <a:effectLst/>
                        <a:latin typeface="Times New Roman" panose="02020603050405020304" pitchFamily="18" charset="0"/>
                        <a:ea typeface="Times New Roman" panose="02020603050405020304" pitchFamily="18" charset="0"/>
                      </a:endParaRPr>
                    </a:p>
                  </a:txBody>
                  <a:tcPr marL="50119" marR="501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Business Information Management</a:t>
                      </a:r>
                      <a:endParaRPr lang="en-US" sz="1000" dirty="0">
                        <a:effectLst/>
                        <a:latin typeface="Times New Roman" panose="02020603050405020304" pitchFamily="18" charset="0"/>
                        <a:ea typeface="Times New Roman" panose="02020603050405020304" pitchFamily="18" charset="0"/>
                      </a:endParaRPr>
                    </a:p>
                  </a:txBody>
                  <a:tcPr marL="50119" marR="501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SAT Prep/IBCP  ATL</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b="1"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txBody>
                  <a:tcPr marL="50119" marR="501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IBCP ATL/Elective</a:t>
                      </a:r>
                      <a:endParaRPr lang="en-US" sz="1000" dirty="0">
                        <a:effectLst/>
                        <a:latin typeface="Times New Roman" panose="02020603050405020304" pitchFamily="18" charset="0"/>
                        <a:ea typeface="Times New Roman" panose="02020603050405020304" pitchFamily="18" charset="0"/>
                      </a:endParaRPr>
                    </a:p>
                  </a:txBody>
                  <a:tcPr marL="50119" marR="501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35985">
                <a:tc>
                  <a:txBody>
                    <a:bodyPr/>
                    <a:lstStyle/>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7</a:t>
                      </a:r>
                      <a:endParaRPr lang="en-US" sz="1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txBody>
                  <a:tcPr marL="50119" marR="501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P.E. or equivalent</a:t>
                      </a:r>
                      <a:endParaRPr lang="en-US" sz="1000" dirty="0">
                        <a:effectLst/>
                        <a:latin typeface="Times New Roman" panose="02020603050405020304" pitchFamily="18" charset="0"/>
                        <a:ea typeface="Times New Roman" panose="02020603050405020304" pitchFamily="18" charset="0"/>
                      </a:endParaRPr>
                    </a:p>
                  </a:txBody>
                  <a:tcPr marL="50119" marR="501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Elective*</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Health online before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graduation</a:t>
                      </a:r>
                      <a:endParaRPr lang="en-US" sz="1000" dirty="0">
                        <a:effectLst/>
                        <a:latin typeface="Times New Roman" panose="02020603050405020304" pitchFamily="18" charset="0"/>
                        <a:ea typeface="Times New Roman" panose="02020603050405020304" pitchFamily="18" charset="0"/>
                      </a:endParaRPr>
                    </a:p>
                  </a:txBody>
                  <a:tcPr marL="50119" marR="501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Fine Art</a:t>
                      </a:r>
                      <a:endParaRPr lang="en-US" sz="1000" dirty="0">
                        <a:effectLst/>
                        <a:latin typeface="Times New Roman" panose="02020603050405020304" pitchFamily="18" charset="0"/>
                        <a:ea typeface="Times New Roman" panose="02020603050405020304" pitchFamily="18" charset="0"/>
                      </a:endParaRPr>
                    </a:p>
                  </a:txBody>
                  <a:tcPr marL="50119" marR="501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Elective</a:t>
                      </a:r>
                      <a:endParaRPr lang="en-US" sz="1000" dirty="0">
                        <a:effectLst/>
                        <a:latin typeface="Times New Roman" panose="02020603050405020304" pitchFamily="18" charset="0"/>
                        <a:ea typeface="Times New Roman" panose="02020603050405020304" pitchFamily="18" charset="0"/>
                      </a:endParaRPr>
                    </a:p>
                  </a:txBody>
                  <a:tcPr marL="50119" marR="501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58650">
                <a:tc>
                  <a:txBody>
                    <a:bodyPr/>
                    <a:lstStyle/>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8</a:t>
                      </a:r>
                      <a:endParaRPr lang="en-US" sz="1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txBody>
                  <a:tcPr marL="50119" marR="501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FFFF00"/>
                          </a:solidFill>
                          <a:effectLst/>
                          <a:latin typeface="Arial" panose="020B0604020202020204" pitchFamily="34" charset="0"/>
                          <a:ea typeface="Times New Roman" panose="02020603050405020304" pitchFamily="18" charset="0"/>
                        </a:rPr>
                        <a:t> </a:t>
                      </a:r>
                      <a:endParaRPr lang="en-US" sz="1000" dirty="0">
                        <a:solidFill>
                          <a:srgbClr val="FFFF00"/>
                        </a:solidFill>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solidFill>
                            <a:srgbClr val="FFFF00"/>
                          </a:solidFill>
                          <a:effectLst/>
                          <a:latin typeface="Arial" panose="020B0604020202020204" pitchFamily="34" charset="0"/>
                          <a:ea typeface="Times New Roman" panose="02020603050405020304" pitchFamily="18" charset="0"/>
                        </a:rPr>
                        <a:t>CTE Course 1: Agriculture, Engineering or Culinary</a:t>
                      </a:r>
                      <a:endParaRPr lang="en-US" sz="1000" dirty="0">
                        <a:solidFill>
                          <a:srgbClr val="FFFF00"/>
                        </a:solidFill>
                        <a:effectLst/>
                        <a:latin typeface="Times New Roman" panose="02020603050405020304" pitchFamily="18" charset="0"/>
                        <a:ea typeface="Times New Roman" panose="02020603050405020304" pitchFamily="18" charset="0"/>
                      </a:endParaRPr>
                    </a:p>
                  </a:txBody>
                  <a:tcPr marL="50119" marR="501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FFFF00"/>
                          </a:solidFill>
                          <a:effectLst/>
                          <a:latin typeface="Arial" panose="020B0604020202020204" pitchFamily="34" charset="0"/>
                          <a:ea typeface="Times New Roman" panose="02020603050405020304" pitchFamily="18" charset="0"/>
                        </a:rPr>
                        <a:t> </a:t>
                      </a:r>
                      <a:endParaRPr lang="en-US" sz="1000" dirty="0">
                        <a:solidFill>
                          <a:srgbClr val="FFFF00"/>
                        </a:solidFill>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solidFill>
                            <a:srgbClr val="FFFF00"/>
                          </a:solidFill>
                          <a:effectLst/>
                          <a:latin typeface="Arial" panose="020B0604020202020204" pitchFamily="34" charset="0"/>
                          <a:ea typeface="Times New Roman" panose="02020603050405020304" pitchFamily="18" charset="0"/>
                        </a:rPr>
                        <a:t>CTE course 2: Agriculture, Engineering or Culinary</a:t>
                      </a:r>
                      <a:endParaRPr lang="en-US" sz="1000" dirty="0">
                        <a:solidFill>
                          <a:srgbClr val="FFFF00"/>
                        </a:solidFill>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solidFill>
                            <a:srgbClr val="FFFF00"/>
                          </a:solidFill>
                          <a:effectLst/>
                          <a:latin typeface="Arial" panose="020B0604020202020204" pitchFamily="34" charset="0"/>
                          <a:ea typeface="Times New Roman" panose="02020603050405020304" pitchFamily="18" charset="0"/>
                        </a:rPr>
                        <a:t> </a:t>
                      </a:r>
                      <a:endParaRPr lang="en-US" sz="1000" dirty="0">
                        <a:solidFill>
                          <a:srgbClr val="FFFF00"/>
                        </a:solidFill>
                        <a:effectLst/>
                        <a:latin typeface="Times New Roman" panose="02020603050405020304" pitchFamily="18" charset="0"/>
                        <a:ea typeface="Times New Roman" panose="02020603050405020304" pitchFamily="18" charset="0"/>
                      </a:endParaRPr>
                    </a:p>
                  </a:txBody>
                  <a:tcPr marL="50119" marR="501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FFFF00"/>
                          </a:solidFill>
                          <a:effectLst/>
                          <a:latin typeface="Arial" panose="020B0604020202020204" pitchFamily="34" charset="0"/>
                          <a:ea typeface="Times New Roman" panose="02020603050405020304" pitchFamily="18" charset="0"/>
                        </a:rPr>
                        <a:t> </a:t>
                      </a:r>
                      <a:endParaRPr lang="en-US" sz="1000" dirty="0">
                        <a:solidFill>
                          <a:srgbClr val="FFFF00"/>
                        </a:solidFill>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solidFill>
                            <a:srgbClr val="FFFF00"/>
                          </a:solidFill>
                          <a:effectLst/>
                          <a:latin typeface="Arial" panose="020B0604020202020204" pitchFamily="34" charset="0"/>
                          <a:ea typeface="Times New Roman" panose="02020603050405020304" pitchFamily="18" charset="0"/>
                        </a:rPr>
                        <a:t>CTE Course 3: Agriculture, Engineering or Culinary</a:t>
                      </a:r>
                      <a:endParaRPr lang="en-US" sz="1000" dirty="0">
                        <a:solidFill>
                          <a:srgbClr val="FFFF00"/>
                        </a:solidFill>
                        <a:effectLst/>
                        <a:latin typeface="Times New Roman" panose="02020603050405020304" pitchFamily="18" charset="0"/>
                        <a:ea typeface="Times New Roman" panose="02020603050405020304" pitchFamily="18" charset="0"/>
                      </a:endParaRPr>
                    </a:p>
                  </a:txBody>
                  <a:tcPr marL="50119" marR="501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FFFF00"/>
                          </a:solidFill>
                          <a:effectLst/>
                          <a:latin typeface="Arial" panose="020B0604020202020204" pitchFamily="34" charset="0"/>
                          <a:ea typeface="Times New Roman" panose="02020603050405020304" pitchFamily="18" charset="0"/>
                        </a:rPr>
                        <a:t> </a:t>
                      </a:r>
                      <a:endParaRPr lang="en-US" sz="1000" dirty="0">
                        <a:solidFill>
                          <a:srgbClr val="FFFF00"/>
                        </a:solidFill>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solidFill>
                            <a:srgbClr val="FFFF00"/>
                          </a:solidFill>
                          <a:effectLst/>
                          <a:latin typeface="Arial" panose="020B0604020202020204" pitchFamily="34" charset="0"/>
                          <a:ea typeface="Times New Roman" panose="02020603050405020304" pitchFamily="18" charset="0"/>
                        </a:rPr>
                        <a:t>CTE Course 4:</a:t>
                      </a:r>
                      <a:endParaRPr lang="en-US" sz="1000" dirty="0">
                        <a:solidFill>
                          <a:srgbClr val="FFFF00"/>
                        </a:solidFill>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solidFill>
                            <a:srgbClr val="FFFF00"/>
                          </a:solidFill>
                          <a:effectLst/>
                          <a:latin typeface="Arial" panose="020B0604020202020204" pitchFamily="34" charset="0"/>
                          <a:ea typeface="Times New Roman" panose="02020603050405020304" pitchFamily="18" charset="0"/>
                        </a:rPr>
                        <a:t>Agriculture, Engineering or Culinary</a:t>
                      </a:r>
                      <a:endParaRPr lang="en-US" sz="1000" dirty="0">
                        <a:solidFill>
                          <a:srgbClr val="FFFF00"/>
                        </a:solidFill>
                        <a:effectLst/>
                        <a:latin typeface="Times New Roman" panose="02020603050405020304" pitchFamily="18" charset="0"/>
                        <a:ea typeface="Times New Roman" panose="02020603050405020304" pitchFamily="18" charset="0"/>
                      </a:endParaRPr>
                    </a:p>
                  </a:txBody>
                  <a:tcPr marL="50119" marR="501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02917742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solidFill>
                  <a:prstClr val="white"/>
                </a:solidFill>
                <a:latin typeface="Arial" panose="020B0604020202020204" pitchFamily="34" charset="0"/>
                <a:ea typeface="Times New Roman" panose="02020603050405020304" pitchFamily="18" charset="0"/>
              </a:rPr>
              <a:t>The </a:t>
            </a:r>
            <a:r>
              <a:rPr lang="en-US" b="1" dirty="0">
                <a:solidFill>
                  <a:srgbClr val="FFFF00"/>
                </a:solidFill>
                <a:latin typeface="Arial" panose="020B0604020202020204" pitchFamily="34" charset="0"/>
                <a:ea typeface="Times New Roman" panose="02020603050405020304" pitchFamily="18" charset="0"/>
              </a:rPr>
              <a:t>IB Career-Related </a:t>
            </a:r>
            <a:r>
              <a:rPr lang="en-US" b="1" dirty="0">
                <a:solidFill>
                  <a:prstClr val="white"/>
                </a:solidFill>
                <a:latin typeface="Arial" panose="020B0604020202020204" pitchFamily="34" charset="0"/>
                <a:ea typeface="Times New Roman" panose="02020603050405020304" pitchFamily="18" charset="0"/>
              </a:rPr>
              <a:t>Program</a:t>
            </a:r>
            <a:endParaRPr lang="en-US"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47620592"/>
              </p:ext>
            </p:extLst>
          </p:nvPr>
        </p:nvGraphicFramePr>
        <p:xfrm>
          <a:off x="2893364" y="3078052"/>
          <a:ext cx="6350014" cy="3013655"/>
        </p:xfrm>
        <a:graphic>
          <a:graphicData uri="http://schemas.openxmlformats.org/drawingml/2006/table">
            <a:tbl>
              <a:tblPr firstRow="1" firstCol="1" bandRow="1"/>
              <a:tblGrid>
                <a:gridCol w="1682581"/>
                <a:gridCol w="1424771"/>
                <a:gridCol w="1513983"/>
                <a:gridCol w="1728679"/>
              </a:tblGrid>
              <a:tr h="271909">
                <a:tc>
                  <a:txBody>
                    <a:bodyPr/>
                    <a:lstStyle/>
                    <a:p>
                      <a:pPr marL="0" marR="0" algn="ctr">
                        <a:spcBef>
                          <a:spcPts val="0"/>
                        </a:spcBef>
                        <a:spcAft>
                          <a:spcPts val="0"/>
                        </a:spcAft>
                      </a:pPr>
                      <a:r>
                        <a:rPr lang="en-US" sz="1200" b="1" dirty="0">
                          <a:effectLst/>
                          <a:latin typeface="Arial" panose="020B0604020202020204" pitchFamily="34" charset="0"/>
                          <a:ea typeface="Times New Roman" panose="02020603050405020304" pitchFamily="18" charset="0"/>
                        </a:rPr>
                        <a:t>9</a:t>
                      </a:r>
                      <a:r>
                        <a:rPr lang="en-US" sz="1200" b="1" baseline="30000" dirty="0">
                          <a:effectLst/>
                          <a:latin typeface="Arial" panose="020B0604020202020204" pitchFamily="34" charset="0"/>
                          <a:ea typeface="Times New Roman" panose="02020603050405020304" pitchFamily="18" charset="0"/>
                        </a:rPr>
                        <a:t>th</a:t>
                      </a:r>
                      <a:r>
                        <a:rPr lang="en-US" sz="1200" b="1" dirty="0">
                          <a:effectLst/>
                          <a:latin typeface="Arial" panose="020B0604020202020204" pitchFamily="34" charset="0"/>
                          <a:ea typeface="Times New Roman" panose="02020603050405020304" pitchFamily="18" charset="0"/>
                        </a:rPr>
                        <a:t> Grade</a:t>
                      </a:r>
                      <a:endParaRPr lang="en-US" sz="12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b="1" dirty="0">
                          <a:effectLst/>
                          <a:latin typeface="Arial" panose="020B0604020202020204" pitchFamily="34" charset="0"/>
                          <a:ea typeface="Times New Roman" panose="02020603050405020304" pitchFamily="18" charset="0"/>
                        </a:rPr>
                        <a:t>10</a:t>
                      </a:r>
                      <a:r>
                        <a:rPr lang="en-US" sz="1200" b="1" baseline="30000" dirty="0">
                          <a:effectLst/>
                          <a:latin typeface="Arial" panose="020B0604020202020204" pitchFamily="34" charset="0"/>
                          <a:ea typeface="Times New Roman" panose="02020603050405020304" pitchFamily="18" charset="0"/>
                        </a:rPr>
                        <a:t>th</a:t>
                      </a:r>
                      <a:r>
                        <a:rPr lang="en-US" sz="1200" b="1" dirty="0">
                          <a:effectLst/>
                          <a:latin typeface="Arial" panose="020B0604020202020204" pitchFamily="34" charset="0"/>
                          <a:ea typeface="Times New Roman" panose="02020603050405020304" pitchFamily="18" charset="0"/>
                        </a:rPr>
                        <a:t> Grade</a:t>
                      </a:r>
                      <a:endParaRPr lang="en-US" sz="12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b="1" dirty="0">
                          <a:effectLst/>
                          <a:latin typeface="Arial" panose="020B0604020202020204" pitchFamily="34" charset="0"/>
                          <a:ea typeface="Times New Roman" panose="02020603050405020304" pitchFamily="18" charset="0"/>
                        </a:rPr>
                        <a:t>11</a:t>
                      </a:r>
                      <a:r>
                        <a:rPr lang="en-US" sz="1200" b="1" baseline="30000" dirty="0">
                          <a:effectLst/>
                          <a:latin typeface="Arial" panose="020B0604020202020204" pitchFamily="34" charset="0"/>
                          <a:ea typeface="Times New Roman" panose="02020603050405020304" pitchFamily="18" charset="0"/>
                        </a:rPr>
                        <a:t>th</a:t>
                      </a:r>
                      <a:r>
                        <a:rPr lang="en-US" sz="1200" b="1" dirty="0">
                          <a:effectLst/>
                          <a:latin typeface="Arial" panose="020B0604020202020204" pitchFamily="34" charset="0"/>
                          <a:ea typeface="Times New Roman" panose="02020603050405020304" pitchFamily="18" charset="0"/>
                        </a:rPr>
                        <a:t> Grade</a:t>
                      </a:r>
                      <a:endParaRPr lang="en-US" sz="1200" dirty="0">
                        <a:effectLst/>
                        <a:latin typeface="Times New Roman" panose="02020603050405020304" pitchFamily="18" charset="0"/>
                        <a:ea typeface="Times New Roman" panose="02020603050405020304" pitchFamily="18" charset="0"/>
                      </a:endParaRPr>
                    </a:p>
                  </a:txBody>
                  <a:tcPr marL="68580" marR="68580" marT="0" marB="0">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b="1" dirty="0">
                          <a:effectLst/>
                          <a:latin typeface="Arial" panose="020B0604020202020204" pitchFamily="34" charset="0"/>
                          <a:ea typeface="Times New Roman" panose="02020603050405020304" pitchFamily="18" charset="0"/>
                        </a:rPr>
                        <a:t>12</a:t>
                      </a:r>
                      <a:r>
                        <a:rPr lang="en-US" sz="1200" b="1" baseline="30000" dirty="0">
                          <a:effectLst/>
                          <a:latin typeface="Arial" panose="020B0604020202020204" pitchFamily="34" charset="0"/>
                          <a:ea typeface="Times New Roman" panose="02020603050405020304" pitchFamily="18" charset="0"/>
                        </a:rPr>
                        <a:t>th</a:t>
                      </a:r>
                      <a:r>
                        <a:rPr lang="en-US" sz="1200" b="1" dirty="0">
                          <a:effectLst/>
                          <a:latin typeface="Arial" panose="020B0604020202020204" pitchFamily="34" charset="0"/>
                          <a:ea typeface="Times New Roman" panose="02020603050405020304" pitchFamily="18" charset="0"/>
                        </a:rPr>
                        <a:t> Grade</a:t>
                      </a:r>
                      <a:endParaRPr lang="en-US" sz="12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98499">
                <a:tc>
                  <a:txBody>
                    <a:bodyPr/>
                    <a:lstStyle/>
                    <a:p>
                      <a:pPr marL="0" marR="0">
                        <a:spcBef>
                          <a:spcPts val="0"/>
                        </a:spcBef>
                        <a:spcAft>
                          <a:spcPts val="0"/>
                        </a:spcAft>
                      </a:pPr>
                      <a:r>
                        <a:rPr lang="en-US" sz="1100" dirty="0">
                          <a:effectLst/>
                          <a:latin typeface="Arial" panose="020B0604020202020204" pitchFamily="34" charset="0"/>
                          <a:ea typeface="Times New Roman" panose="02020603050405020304" pitchFamily="18" charset="0"/>
                        </a:rPr>
                        <a:t>Principles of Business, Marketing and Finance</a:t>
                      </a:r>
                      <a:endParaRPr lang="en-US" sz="12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dirty="0">
                          <a:effectLst/>
                          <a:latin typeface="Arial" panose="020B0604020202020204" pitchFamily="34" charset="0"/>
                          <a:ea typeface="Times New Roman" panose="02020603050405020304" pitchFamily="18" charset="0"/>
                        </a:rPr>
                        <a:t>Business Image Management</a:t>
                      </a:r>
                      <a:endParaRPr lang="en-US" sz="12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dirty="0">
                          <a:effectLst/>
                          <a:latin typeface="Arial" panose="020B0604020202020204" pitchFamily="34" charset="0"/>
                          <a:ea typeface="Times New Roman" panose="02020603050405020304" pitchFamily="18" charset="0"/>
                        </a:rPr>
                        <a:t>IB Business SL</a:t>
                      </a:r>
                      <a:endParaRPr lang="en-US" sz="1200" dirty="0">
                        <a:effectLst/>
                        <a:latin typeface="Times New Roman" panose="02020603050405020304" pitchFamily="18" charset="0"/>
                        <a:ea typeface="Times New Roman" panose="02020603050405020304" pitchFamily="18" charset="0"/>
                      </a:endParaRPr>
                    </a:p>
                  </a:txBody>
                  <a:tcPr marL="68580" marR="68580" marT="0" marB="0">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dirty="0">
                          <a:effectLst/>
                          <a:latin typeface="Arial" panose="020B0604020202020204" pitchFamily="34" charset="0"/>
                          <a:ea typeface="Times New Roman" panose="02020603050405020304" pitchFamily="18" charset="0"/>
                        </a:rPr>
                        <a:t>IB Business HL</a:t>
                      </a:r>
                      <a:endParaRPr lang="en-US" sz="12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98499">
                <a:tc>
                  <a:txBody>
                    <a:bodyPr/>
                    <a:lstStyle/>
                    <a:p>
                      <a:pPr marL="0" marR="0">
                        <a:spcBef>
                          <a:spcPts val="0"/>
                        </a:spcBef>
                        <a:spcAft>
                          <a:spcPts val="0"/>
                        </a:spcAft>
                      </a:pPr>
                      <a:r>
                        <a:rPr lang="en-US" sz="1100" dirty="0">
                          <a:effectLst/>
                          <a:latin typeface="Arial" panose="020B0604020202020204" pitchFamily="34" charset="0"/>
                          <a:ea typeface="Times New Roman" panose="02020603050405020304" pitchFamily="18" charset="0"/>
                        </a:rPr>
                        <a:t>English 1 (PDP or recommended)</a:t>
                      </a:r>
                      <a:endParaRPr lang="en-US" sz="12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dirty="0">
                          <a:effectLst/>
                          <a:latin typeface="Arial" panose="020B0604020202020204" pitchFamily="34" charset="0"/>
                          <a:ea typeface="Times New Roman" panose="02020603050405020304" pitchFamily="18" charset="0"/>
                        </a:rPr>
                        <a:t>English 2 (PDP or recommended)</a:t>
                      </a:r>
                      <a:endParaRPr lang="en-US" sz="12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dirty="0">
                          <a:effectLst/>
                          <a:latin typeface="Arial" panose="020B0604020202020204" pitchFamily="34" charset="0"/>
                          <a:ea typeface="Times New Roman" panose="02020603050405020304" pitchFamily="18" charset="0"/>
                        </a:rPr>
                        <a:t>IB English 3</a:t>
                      </a:r>
                      <a:endParaRPr lang="en-US" sz="1200" dirty="0">
                        <a:effectLst/>
                        <a:latin typeface="Times New Roman" panose="02020603050405020304" pitchFamily="18" charset="0"/>
                        <a:ea typeface="Times New Roman" panose="02020603050405020304" pitchFamily="18" charset="0"/>
                      </a:endParaRPr>
                    </a:p>
                  </a:txBody>
                  <a:tcPr marL="68580" marR="68580" marT="0" marB="0">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dirty="0">
                          <a:effectLst/>
                          <a:latin typeface="Arial" panose="020B0604020202020204" pitchFamily="34" charset="0"/>
                          <a:ea typeface="Times New Roman" panose="02020603050405020304" pitchFamily="18" charset="0"/>
                        </a:rPr>
                        <a:t>IB English 4 HL</a:t>
                      </a:r>
                      <a:endParaRPr lang="en-US" sz="12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47749">
                <a:tc>
                  <a:txBody>
                    <a:bodyPr/>
                    <a:lstStyle/>
                    <a:p>
                      <a:pPr marL="0" marR="0">
                        <a:spcBef>
                          <a:spcPts val="0"/>
                        </a:spcBef>
                        <a:spcAft>
                          <a:spcPts val="0"/>
                        </a:spcAft>
                      </a:pPr>
                      <a:r>
                        <a:rPr lang="en-US" sz="1100" dirty="0">
                          <a:effectLst/>
                          <a:latin typeface="Arial" panose="020B0604020202020204" pitchFamily="34" charset="0"/>
                          <a:ea typeface="Times New Roman" panose="02020603050405020304" pitchFamily="18" charset="0"/>
                        </a:rPr>
                        <a:t>Language Development 1 or 2 PDP</a:t>
                      </a:r>
                      <a:endParaRPr lang="en-US" sz="12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dirty="0">
                          <a:effectLst/>
                          <a:latin typeface="Arial" panose="020B0604020202020204" pitchFamily="34" charset="0"/>
                          <a:ea typeface="Times New Roman" panose="02020603050405020304" pitchFamily="18" charset="0"/>
                        </a:rPr>
                        <a:t>Language Development 2 or 3 PDP</a:t>
                      </a:r>
                      <a:endParaRPr lang="en-US" sz="12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dirty="0">
                          <a:effectLst/>
                          <a:latin typeface="Arial" panose="020B0604020202020204" pitchFamily="34" charset="0"/>
                          <a:ea typeface="Times New Roman" panose="02020603050405020304" pitchFamily="18" charset="0"/>
                        </a:rPr>
                        <a:t>Language Development 3 PDP or IB 4 SL</a:t>
                      </a:r>
                      <a:endParaRPr lang="en-US" sz="1200" dirty="0">
                        <a:effectLst/>
                        <a:latin typeface="Times New Roman" panose="02020603050405020304" pitchFamily="18" charset="0"/>
                        <a:ea typeface="Times New Roman" panose="02020603050405020304" pitchFamily="18" charset="0"/>
                      </a:endParaRPr>
                    </a:p>
                  </a:txBody>
                  <a:tcPr marL="68580" marR="68580" marT="0" marB="0">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dirty="0">
                          <a:effectLst/>
                          <a:latin typeface="Arial" panose="020B0604020202020204" pitchFamily="34" charset="0"/>
                          <a:ea typeface="Times New Roman" panose="02020603050405020304" pitchFamily="18" charset="0"/>
                        </a:rPr>
                        <a:t>IB Language Development 4 SL or 5 HL</a:t>
                      </a:r>
                      <a:endParaRPr lang="en-US" sz="12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96999">
                <a:tc>
                  <a:txBody>
                    <a:bodyPr/>
                    <a:lstStyle/>
                    <a:p>
                      <a:pPr marL="0" marR="0">
                        <a:spcBef>
                          <a:spcPts val="0"/>
                        </a:spcBef>
                        <a:spcAft>
                          <a:spcPts val="0"/>
                        </a:spcAft>
                      </a:pPr>
                      <a:r>
                        <a:rPr lang="en-US" sz="1100" dirty="0">
                          <a:effectLst/>
                          <a:latin typeface="Arial" panose="020B0604020202020204" pitchFamily="34" charset="0"/>
                          <a:ea typeface="Times New Roman" panose="02020603050405020304" pitchFamily="18" charset="0"/>
                        </a:rPr>
                        <a:t>PDP Biology</a:t>
                      </a:r>
                      <a:endParaRPr lang="en-US" sz="12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dirty="0">
                          <a:effectLst/>
                          <a:latin typeface="Arial" panose="020B0604020202020204" pitchFamily="34" charset="0"/>
                          <a:ea typeface="Times New Roman" panose="02020603050405020304" pitchFamily="18" charset="0"/>
                        </a:rPr>
                        <a:t>Chemistry (PDP or recommended)</a:t>
                      </a:r>
                      <a:endParaRPr lang="en-US" sz="12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dirty="0">
                          <a:effectLst/>
                          <a:latin typeface="Arial" panose="020B0604020202020204" pitchFamily="34" charset="0"/>
                          <a:ea typeface="Times New Roman" panose="02020603050405020304" pitchFamily="18" charset="0"/>
                        </a:rPr>
                        <a:t>IB Biology SL</a:t>
                      </a:r>
                      <a:endParaRPr lang="en-US" sz="12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100" dirty="0">
                          <a:effectLst/>
                          <a:latin typeface="Arial" panose="020B0604020202020204" pitchFamily="34" charset="0"/>
                          <a:ea typeface="Times New Roman" panose="02020603050405020304" pitchFamily="18" charset="0"/>
                        </a:rPr>
                        <a:t>plus Physics</a:t>
                      </a:r>
                      <a:endParaRPr lang="en-US" sz="12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100" dirty="0">
                          <a:effectLst/>
                          <a:latin typeface="Arial" panose="020B0604020202020204" pitchFamily="34" charset="0"/>
                          <a:ea typeface="Times New Roman" panose="02020603050405020304" pitchFamily="18" charset="0"/>
                        </a:rPr>
                        <a:t>(PDP or recommended)</a:t>
                      </a:r>
                      <a:endParaRPr lang="en-US" sz="1200" dirty="0">
                        <a:effectLst/>
                        <a:latin typeface="Times New Roman" panose="02020603050405020304" pitchFamily="18" charset="0"/>
                        <a:ea typeface="Times New Roman" panose="02020603050405020304" pitchFamily="18" charset="0"/>
                      </a:endParaRPr>
                    </a:p>
                  </a:txBody>
                  <a:tcPr marL="68580" marR="68580" marT="0" marB="0">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dirty="0">
                          <a:effectLst/>
                          <a:latin typeface="Arial" panose="020B0604020202020204" pitchFamily="34" charset="0"/>
                          <a:ea typeface="Times New Roman" panose="02020603050405020304" pitchFamily="18" charset="0"/>
                        </a:rPr>
                        <a:t>IB Biology HL</a:t>
                      </a:r>
                      <a:endParaRPr lang="en-US" sz="12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100" dirty="0">
                          <a:effectLst/>
                          <a:latin typeface="Arial" panose="020B0604020202020204" pitchFamily="34" charset="0"/>
                          <a:ea typeface="Times New Roman" panose="02020603050405020304" pitchFamily="18" charset="0"/>
                        </a:rPr>
                        <a:t> </a:t>
                      </a:r>
                      <a:endParaRPr lang="en-US" sz="12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pic>
        <p:nvPicPr>
          <p:cNvPr id="9" name="Picture 8"/>
          <p:cNvPicPr>
            <a:picLocks noChangeAspect="1"/>
          </p:cNvPicPr>
          <p:nvPr/>
        </p:nvPicPr>
        <p:blipFill>
          <a:blip r:embed="rId2"/>
          <a:stretch>
            <a:fillRect/>
          </a:stretch>
        </p:blipFill>
        <p:spPr>
          <a:xfrm>
            <a:off x="2893365" y="2297212"/>
            <a:ext cx="6402094" cy="615079"/>
          </a:xfrm>
          <a:prstGeom prst="rect">
            <a:avLst/>
          </a:prstGeom>
        </p:spPr>
      </p:pic>
    </p:spTree>
    <p:extLst>
      <p:ext uri="{BB962C8B-B14F-4D97-AF65-F5344CB8AC3E}">
        <p14:creationId xmlns:p14="http://schemas.microsoft.com/office/powerpoint/2010/main" val="381968516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0" marR="0" algn="ctr">
              <a:spcBef>
                <a:spcPts val="0"/>
              </a:spcBef>
              <a:spcAft>
                <a:spcPts val="0"/>
              </a:spcAft>
            </a:pPr>
            <a:r>
              <a:rPr lang="en-US" b="1" dirty="0">
                <a:latin typeface="Arial" panose="020B0604020202020204" pitchFamily="34" charset="0"/>
                <a:ea typeface="Times New Roman" panose="02020603050405020304" pitchFamily="18" charset="0"/>
              </a:rPr>
              <a:t>CAREER AND TECHNOLOGY EDUCATION </a:t>
            </a:r>
            <a:r>
              <a:rPr lang="en-US" b="1" dirty="0">
                <a:solidFill>
                  <a:srgbClr val="FFFF00"/>
                </a:solidFill>
                <a:latin typeface="Arial" panose="020B0604020202020204" pitchFamily="34" charset="0"/>
                <a:ea typeface="Times New Roman" panose="02020603050405020304" pitchFamily="18" charset="0"/>
              </a:rPr>
              <a:t>(CTE)</a:t>
            </a:r>
            <a:r>
              <a:rPr lang="en-US" sz="2000" dirty="0">
                <a:solidFill>
                  <a:srgbClr val="FFFF00"/>
                </a:solidFill>
                <a:latin typeface="Times New Roman" panose="02020603050405020304" pitchFamily="18" charset="0"/>
                <a:ea typeface="Times New Roman" panose="02020603050405020304" pitchFamily="18" charset="0"/>
              </a:rPr>
              <a:t/>
            </a:r>
            <a:br>
              <a:rPr lang="en-US" sz="2000" dirty="0">
                <a:solidFill>
                  <a:srgbClr val="FFFF00"/>
                </a:solidFill>
                <a:latin typeface="Times New Roman" panose="02020603050405020304" pitchFamily="18" charset="0"/>
                <a:ea typeface="Times New Roman" panose="02020603050405020304" pitchFamily="18" charset="0"/>
              </a:rPr>
            </a:br>
            <a:r>
              <a:rPr lang="en-US" sz="2800" b="1" dirty="0">
                <a:solidFill>
                  <a:srgbClr val="FFFF00"/>
                </a:solidFill>
                <a:latin typeface="Arial" panose="020B0604020202020204" pitchFamily="34" charset="0"/>
                <a:ea typeface="Times New Roman" panose="02020603050405020304" pitchFamily="18" charset="0"/>
              </a:rPr>
              <a:t>COURSE SEQUENCES</a:t>
            </a:r>
            <a:endParaRPr lang="en-US" dirty="0">
              <a:solidFill>
                <a:srgbClr val="FFFF00"/>
              </a:solidFill>
            </a:endParaRPr>
          </a:p>
        </p:txBody>
      </p:sp>
      <p:sp>
        <p:nvSpPr>
          <p:cNvPr id="3" name="Content Placeholder 2"/>
          <p:cNvSpPr>
            <a:spLocks noGrp="1"/>
          </p:cNvSpPr>
          <p:nvPr>
            <p:ph idx="1"/>
          </p:nvPr>
        </p:nvSpPr>
        <p:spPr/>
        <p:txBody>
          <a:bodyPr>
            <a:normAutofit/>
          </a:bodyPr>
          <a:lstStyle/>
          <a:p>
            <a:pPr marL="0" marR="0">
              <a:spcBef>
                <a:spcPts val="0"/>
              </a:spcBef>
              <a:spcAft>
                <a:spcPts val="0"/>
              </a:spcAft>
            </a:pPr>
            <a:r>
              <a:rPr lang="en-US" dirty="0">
                <a:latin typeface="Arial" panose="020B0604020202020204" pitchFamily="34" charset="0"/>
                <a:ea typeface="Times New Roman" panose="02020603050405020304" pitchFamily="18" charset="0"/>
              </a:rPr>
              <a:t>Students regardless of grade, enter the programs in the first course in sequence. As an endorsement, it must be started in the </a:t>
            </a:r>
            <a:r>
              <a:rPr lang="en-US" b="1" i="1" dirty="0">
                <a:latin typeface="Arial" panose="020B0604020202020204" pitchFamily="34" charset="0"/>
                <a:ea typeface="Times New Roman" panose="02020603050405020304" pitchFamily="18" charset="0"/>
              </a:rPr>
              <a:t>9</a:t>
            </a:r>
            <a:r>
              <a:rPr lang="en-US" b="1" i="1" baseline="30000" dirty="0">
                <a:latin typeface="Arial" panose="020B0604020202020204" pitchFamily="34" charset="0"/>
                <a:ea typeface="Times New Roman" panose="02020603050405020304" pitchFamily="18" charset="0"/>
              </a:rPr>
              <a:t>th</a:t>
            </a:r>
            <a:r>
              <a:rPr lang="en-US" b="1" i="1" dirty="0">
                <a:latin typeface="Arial" panose="020B0604020202020204" pitchFamily="34" charset="0"/>
                <a:ea typeface="Times New Roman" panose="02020603050405020304" pitchFamily="18" charset="0"/>
              </a:rPr>
              <a:t> grade</a:t>
            </a:r>
            <a:r>
              <a:rPr lang="en-US" dirty="0">
                <a:latin typeface="Arial" panose="020B0604020202020204" pitchFamily="34" charset="0"/>
                <a:ea typeface="Times New Roman" panose="02020603050405020304" pitchFamily="18" charset="0"/>
              </a:rPr>
              <a:t> and continued through all four courses in sequence. </a:t>
            </a:r>
            <a:endParaRPr lang="en-US" dirty="0" smtClean="0">
              <a:latin typeface="Arial" panose="020B0604020202020204" pitchFamily="34" charset="0"/>
              <a:ea typeface="Times New Roman" panose="02020603050405020304" pitchFamily="18" charset="0"/>
            </a:endParaRPr>
          </a:p>
          <a:p>
            <a:pPr marL="0" marR="0">
              <a:spcBef>
                <a:spcPts val="0"/>
              </a:spcBef>
              <a:spcAft>
                <a:spcPts val="0"/>
              </a:spcAft>
            </a:pPr>
            <a:r>
              <a:rPr lang="en-US" dirty="0" smtClean="0">
                <a:latin typeface="Arial" panose="020B0604020202020204" pitchFamily="34" charset="0"/>
                <a:ea typeface="Times New Roman" panose="02020603050405020304" pitchFamily="18" charset="0"/>
              </a:rPr>
              <a:t>Knowledge </a:t>
            </a:r>
            <a:r>
              <a:rPr lang="en-US" dirty="0">
                <a:latin typeface="Arial" panose="020B0604020202020204" pitchFamily="34" charset="0"/>
                <a:ea typeface="Times New Roman" panose="02020603050405020304" pitchFamily="18" charset="0"/>
              </a:rPr>
              <a:t>and skills build throughout the program and the previous course is required to continue through the sequence. </a:t>
            </a:r>
            <a:endParaRPr lang="en-US" dirty="0">
              <a:latin typeface="Times New Roman" panose="02020603050405020304" pitchFamily="18" charset="0"/>
              <a:ea typeface="Times New Roman" panose="02020603050405020304" pitchFamily="18" charset="0"/>
            </a:endParaRPr>
          </a:p>
          <a:p>
            <a:pPr marL="0" marR="0">
              <a:spcBef>
                <a:spcPts val="0"/>
              </a:spcBef>
              <a:spcAft>
                <a:spcPts val="0"/>
              </a:spcAft>
            </a:pPr>
            <a:r>
              <a:rPr lang="en-US" sz="1600" dirty="0">
                <a:latin typeface="Arial" panose="020B0604020202020204" pitchFamily="34" charset="0"/>
                <a:ea typeface="Times New Roman" panose="02020603050405020304" pitchFamily="18" charset="0"/>
              </a:rPr>
              <a:t> </a:t>
            </a:r>
            <a:r>
              <a:rPr lang="en-US" dirty="0" smtClean="0">
                <a:latin typeface="Arial" panose="020B0604020202020204" pitchFamily="34" charset="0"/>
                <a:ea typeface="Times New Roman" panose="02020603050405020304" pitchFamily="18" charset="0"/>
              </a:rPr>
              <a:t>Students </a:t>
            </a:r>
            <a:r>
              <a:rPr lang="en-US" dirty="0">
                <a:latin typeface="Arial" panose="020B0604020202020204" pitchFamily="34" charset="0"/>
                <a:ea typeface="Times New Roman" panose="02020603050405020304" pitchFamily="18" charset="0"/>
              </a:rPr>
              <a:t>selecting a CTE course are required to take the sequence for at least two years, but are encouraged to take the entire sequence. </a:t>
            </a:r>
            <a:endParaRPr lang="en-US" dirty="0"/>
          </a:p>
        </p:txBody>
      </p:sp>
    </p:spTree>
    <p:extLst>
      <p:ext uri="{BB962C8B-B14F-4D97-AF65-F5344CB8AC3E}">
        <p14:creationId xmlns:p14="http://schemas.microsoft.com/office/powerpoint/2010/main" val="264843000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1959844" y="1067987"/>
            <a:ext cx="8170712" cy="3883826"/>
          </a:xfrm>
          <a:prstGeom prst="rect">
            <a:avLst/>
          </a:prstGeom>
        </p:spPr>
      </p:pic>
    </p:spTree>
    <p:extLst>
      <p:ext uri="{BB962C8B-B14F-4D97-AF65-F5344CB8AC3E}">
        <p14:creationId xmlns:p14="http://schemas.microsoft.com/office/powerpoint/2010/main" val="405000040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1705844" y="289184"/>
            <a:ext cx="8170712" cy="1275832"/>
          </a:xfrm>
          <a:prstGeom prst="rect">
            <a:avLst/>
          </a:prstGeom>
        </p:spPr>
      </p:pic>
      <p:pic>
        <p:nvPicPr>
          <p:cNvPr id="3" name="Picture 2"/>
          <p:cNvPicPr>
            <a:picLocks noChangeAspect="1"/>
          </p:cNvPicPr>
          <p:nvPr/>
        </p:nvPicPr>
        <p:blipFill>
          <a:blip r:embed="rId3"/>
          <a:stretch>
            <a:fillRect/>
          </a:stretch>
        </p:blipFill>
        <p:spPr>
          <a:xfrm>
            <a:off x="1705844" y="1264579"/>
            <a:ext cx="8170712" cy="5395641"/>
          </a:xfrm>
          <a:prstGeom prst="rect">
            <a:avLst/>
          </a:prstGeom>
        </p:spPr>
      </p:pic>
    </p:spTree>
    <p:extLst>
      <p:ext uri="{BB962C8B-B14F-4D97-AF65-F5344CB8AC3E}">
        <p14:creationId xmlns:p14="http://schemas.microsoft.com/office/powerpoint/2010/main" val="24769482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WHAT IS IB?</a:t>
            </a:r>
            <a:endParaRPr lang="en-US" dirty="0"/>
          </a:p>
        </p:txBody>
      </p:sp>
      <p:sp>
        <p:nvSpPr>
          <p:cNvPr id="3" name="Content Placeholder 2"/>
          <p:cNvSpPr>
            <a:spLocks noGrp="1"/>
          </p:cNvSpPr>
          <p:nvPr>
            <p:ph idx="1"/>
          </p:nvPr>
        </p:nvSpPr>
        <p:spPr>
          <a:xfrm>
            <a:off x="1141412" y="1515391"/>
            <a:ext cx="9905999" cy="3541714"/>
          </a:xfrm>
        </p:spPr>
        <p:txBody>
          <a:bodyPr>
            <a:noAutofit/>
          </a:bodyPr>
          <a:lstStyle/>
          <a:p>
            <a:pPr marL="0" marR="0" algn="just">
              <a:spcBef>
                <a:spcPts val="0"/>
              </a:spcBef>
              <a:spcAft>
                <a:spcPts val="1500"/>
              </a:spcAft>
            </a:pPr>
            <a:r>
              <a:rPr lang="en-US" sz="2000" b="0" i="1" dirty="0" smtClean="0">
                <a:effectLst/>
                <a:latin typeface="Arial" panose="020B0604020202020204" pitchFamily="34" charset="0"/>
                <a:ea typeface="Times New Roman" panose="02020603050405020304" pitchFamily="18" charset="0"/>
              </a:rPr>
              <a:t>The International Baccalaureate aims to develop inquiring, knowledgeable, and caring young people who help to create a better and more peaceful world through intercultural understanding and respect.</a:t>
            </a:r>
            <a:r>
              <a:rPr lang="en-US" sz="2000" b="1" i="1" dirty="0" smtClean="0">
                <a:effectLst/>
                <a:latin typeface="Arial" panose="020B0604020202020204" pitchFamily="34" charset="0"/>
                <a:ea typeface="Times New Roman" panose="02020603050405020304" pitchFamily="18" charset="0"/>
              </a:rPr>
              <a:t>  </a:t>
            </a:r>
            <a:endParaRPr lang="en-US" sz="2000" dirty="0" smtClean="0">
              <a:effectLst/>
              <a:latin typeface="Times New Roman" panose="02020603050405020304" pitchFamily="18" charset="0"/>
              <a:ea typeface="Times New Roman" panose="02020603050405020304" pitchFamily="18" charset="0"/>
            </a:endParaRPr>
          </a:p>
          <a:p>
            <a:pPr marL="0" marR="0" algn="just">
              <a:spcBef>
                <a:spcPts val="0"/>
              </a:spcBef>
              <a:spcAft>
                <a:spcPts val="1500"/>
              </a:spcAft>
            </a:pPr>
            <a:r>
              <a:rPr lang="en-US" sz="2000" b="0" i="1" dirty="0" smtClean="0">
                <a:effectLst/>
                <a:latin typeface="Arial" panose="020B0604020202020204" pitchFamily="34" charset="0"/>
                <a:ea typeface="Times New Roman" panose="02020603050405020304" pitchFamily="18" charset="0"/>
              </a:rPr>
              <a:t>To this end the organization works with schools, governments, and international organizations to develop challenging programs of international education and rigorous assessment.</a:t>
            </a:r>
            <a:endParaRPr lang="en-US" sz="2000" dirty="0" smtClean="0">
              <a:effectLst/>
              <a:latin typeface="Times New Roman" panose="02020603050405020304" pitchFamily="18" charset="0"/>
              <a:ea typeface="Times New Roman" panose="02020603050405020304" pitchFamily="18" charset="0"/>
            </a:endParaRPr>
          </a:p>
          <a:p>
            <a:pPr marL="0" marR="0" algn="just">
              <a:spcBef>
                <a:spcPts val="0"/>
              </a:spcBef>
              <a:spcAft>
                <a:spcPts val="1500"/>
              </a:spcAft>
            </a:pPr>
            <a:r>
              <a:rPr lang="en-US" sz="2000" b="0" i="1" dirty="0" smtClean="0">
                <a:effectLst/>
                <a:latin typeface="Arial" panose="020B0604020202020204" pitchFamily="34" charset="0"/>
                <a:ea typeface="Times New Roman" panose="02020603050405020304" pitchFamily="18" charset="0"/>
              </a:rPr>
              <a:t>These programs encourage students across the world to become active, compassionate and lifelong learners who understand that other people, with their differences, can also be right.</a:t>
            </a:r>
            <a:endParaRPr lang="en-US" sz="2000" dirty="0" smtClean="0">
              <a:effectLst/>
              <a:latin typeface="Times New Roman" panose="02020603050405020304" pitchFamily="18" charset="0"/>
              <a:ea typeface="Times New Roman" panose="02020603050405020304" pitchFamily="18" charset="0"/>
            </a:endParaRPr>
          </a:p>
          <a:p>
            <a:r>
              <a:rPr lang="en-US" sz="2000" i="1" dirty="0" smtClean="0">
                <a:effectLst/>
                <a:latin typeface="Arial" panose="020B0604020202020204" pitchFamily="34" charset="0"/>
                <a:ea typeface="Times New Roman" panose="02020603050405020304" pitchFamily="18" charset="0"/>
              </a:rPr>
              <a:t>The IB Middle Years Program, provides a framework of academic challenge that encourages students to embrace and understand the connections between traditional subjects and the real world, and to become critical and reflective thinkers.</a:t>
            </a:r>
            <a:endParaRPr lang="en-US" sz="2000" i="1" dirty="0"/>
          </a:p>
        </p:txBody>
      </p:sp>
    </p:spTree>
    <p:extLst>
      <p:ext uri="{BB962C8B-B14F-4D97-AF65-F5344CB8AC3E}">
        <p14:creationId xmlns:p14="http://schemas.microsoft.com/office/powerpoint/2010/main" val="380129473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3" y="103031"/>
            <a:ext cx="9905998" cy="1417011"/>
          </a:xfrm>
        </p:spPr>
        <p:txBody>
          <a:bodyPr>
            <a:normAutofit/>
          </a:bodyPr>
          <a:lstStyle/>
          <a:p>
            <a:pPr marL="0" marR="0" algn="ctr">
              <a:spcBef>
                <a:spcPts val="0"/>
              </a:spcBef>
              <a:spcAft>
                <a:spcPts val="0"/>
              </a:spcAft>
            </a:pPr>
            <a:r>
              <a:rPr lang="en-US" sz="1500" b="1" dirty="0">
                <a:latin typeface="Arial" panose="020B0604020202020204" pitchFamily="34" charset="0"/>
                <a:ea typeface="Times New Roman" panose="02020603050405020304" pitchFamily="18" charset="0"/>
              </a:rPr>
              <a:t>GRADUATION PLAN</a:t>
            </a:r>
            <a:r>
              <a:rPr lang="en-US" sz="1500" dirty="0">
                <a:latin typeface="Times New Roman" panose="02020603050405020304" pitchFamily="18" charset="0"/>
                <a:ea typeface="Times New Roman" panose="02020603050405020304" pitchFamily="18" charset="0"/>
              </a:rPr>
              <a:t/>
            </a:r>
            <a:br>
              <a:rPr lang="en-US" sz="1500" dirty="0">
                <a:latin typeface="Times New Roman" panose="02020603050405020304" pitchFamily="18" charset="0"/>
                <a:ea typeface="Times New Roman" panose="02020603050405020304" pitchFamily="18" charset="0"/>
              </a:rPr>
            </a:br>
            <a:r>
              <a:rPr lang="en-US" sz="1500" b="1" dirty="0">
                <a:latin typeface="Arial" panose="020B0604020202020204" pitchFamily="34" charset="0"/>
                <a:ea typeface="Times New Roman" panose="02020603050405020304" pitchFamily="18" charset="0"/>
              </a:rPr>
              <a:t>For the DISTINGUISHED LEVEL OF </a:t>
            </a:r>
            <a:r>
              <a:rPr lang="en-US" sz="1500" b="1" dirty="0" smtClean="0">
                <a:latin typeface="Arial" panose="020B0604020202020204" pitchFamily="34" charset="0"/>
                <a:ea typeface="Times New Roman" panose="02020603050405020304" pitchFamily="18" charset="0"/>
              </a:rPr>
              <a:t>ACHIEVEMENT</a:t>
            </a:r>
            <a:r>
              <a:rPr lang="en-US" sz="1500" dirty="0">
                <a:latin typeface="Times New Roman" panose="02020603050405020304" pitchFamily="18" charset="0"/>
                <a:ea typeface="Times New Roman" panose="02020603050405020304" pitchFamily="18" charset="0"/>
              </a:rPr>
              <a:t/>
            </a:r>
            <a:br>
              <a:rPr lang="en-US" sz="1500" dirty="0">
                <a:latin typeface="Times New Roman" panose="02020603050405020304" pitchFamily="18" charset="0"/>
                <a:ea typeface="Times New Roman" panose="02020603050405020304" pitchFamily="18" charset="0"/>
              </a:rPr>
            </a:br>
            <a:r>
              <a:rPr lang="en-US" sz="1500" b="1" dirty="0">
                <a:solidFill>
                  <a:srgbClr val="FFFF00"/>
                </a:solidFill>
                <a:latin typeface="Arial" panose="020B0604020202020204" pitchFamily="34" charset="0"/>
                <a:ea typeface="Times New Roman" panose="02020603050405020304" pitchFamily="18" charset="0"/>
              </a:rPr>
              <a:t>Business Work Study Program </a:t>
            </a:r>
            <a:r>
              <a:rPr lang="en-US" sz="1500" dirty="0">
                <a:latin typeface="Times New Roman" panose="02020603050405020304" pitchFamily="18" charset="0"/>
                <a:ea typeface="Times New Roman" panose="02020603050405020304" pitchFamily="18" charset="0"/>
              </a:rPr>
              <a:t/>
            </a:r>
            <a:br>
              <a:rPr lang="en-US" sz="1500" dirty="0">
                <a:latin typeface="Times New Roman" panose="02020603050405020304" pitchFamily="18" charset="0"/>
                <a:ea typeface="Times New Roman" panose="02020603050405020304" pitchFamily="18" charset="0"/>
              </a:rPr>
            </a:br>
            <a:r>
              <a:rPr lang="en-US" sz="1500" dirty="0">
                <a:latin typeface="Arial" panose="020B0604020202020204" pitchFamily="34" charset="0"/>
                <a:ea typeface="Times New Roman" panose="02020603050405020304" pitchFamily="18" charset="0"/>
              </a:rPr>
              <a:t>Earn Salary and High School </a:t>
            </a:r>
            <a:r>
              <a:rPr lang="en-US" sz="1500" dirty="0" smtClean="0">
                <a:latin typeface="Arial" panose="020B0604020202020204" pitchFamily="34" charset="0"/>
                <a:ea typeface="Times New Roman" panose="02020603050405020304" pitchFamily="18" charset="0"/>
              </a:rPr>
              <a:t>Credit</a:t>
            </a:r>
            <a:r>
              <a:rPr lang="en-US" sz="1500" dirty="0">
                <a:latin typeface="Times New Roman" panose="02020603050405020304" pitchFamily="18" charset="0"/>
                <a:ea typeface="Times New Roman" panose="02020603050405020304" pitchFamily="18" charset="0"/>
              </a:rPr>
              <a:t/>
            </a:r>
            <a:br>
              <a:rPr lang="en-US" sz="1500" dirty="0">
                <a:latin typeface="Times New Roman" panose="02020603050405020304" pitchFamily="18" charset="0"/>
                <a:ea typeface="Times New Roman" panose="02020603050405020304" pitchFamily="18" charset="0"/>
              </a:rPr>
            </a:br>
            <a:r>
              <a:rPr lang="en-US" sz="1500" dirty="0">
                <a:solidFill>
                  <a:srgbClr val="FFFF00"/>
                </a:solidFill>
                <a:latin typeface="Arial" panose="020B0604020202020204" pitchFamily="34" charset="0"/>
                <a:ea typeface="Times New Roman" panose="02020603050405020304" pitchFamily="18" charset="0"/>
              </a:rPr>
              <a:t>Multidisciplinary</a:t>
            </a:r>
            <a:r>
              <a:rPr lang="en-US" sz="1500" dirty="0">
                <a:latin typeface="Arial" panose="020B0604020202020204" pitchFamily="34" charset="0"/>
                <a:ea typeface="Times New Roman" panose="02020603050405020304" pitchFamily="18" charset="0"/>
              </a:rPr>
              <a:t> Endorsement</a:t>
            </a:r>
            <a:endParaRPr lang="en-US" sz="15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613437561"/>
              </p:ext>
            </p:extLst>
          </p:nvPr>
        </p:nvGraphicFramePr>
        <p:xfrm>
          <a:off x="2850080" y="1413162"/>
          <a:ext cx="6923311" cy="5147893"/>
        </p:xfrm>
        <a:graphic>
          <a:graphicData uri="http://schemas.openxmlformats.org/drawingml/2006/table">
            <a:tbl>
              <a:tblPr firstRow="1" firstCol="1" lastRow="1" lastCol="1" bandRow="1" bandCol="1"/>
              <a:tblGrid>
                <a:gridCol w="306007"/>
                <a:gridCol w="1653810"/>
                <a:gridCol w="1654498"/>
                <a:gridCol w="1654498"/>
                <a:gridCol w="1654498"/>
              </a:tblGrid>
              <a:tr h="154446">
                <a:tc>
                  <a:txBody>
                    <a:bodyPr/>
                    <a:lstStyle/>
                    <a:p>
                      <a:pPr marL="0" marR="0">
                        <a:spcBef>
                          <a:spcPts val="0"/>
                        </a:spcBef>
                        <a:spcAft>
                          <a:spcPts val="0"/>
                        </a:spcAft>
                      </a:pPr>
                      <a:r>
                        <a:rPr lang="en-US" sz="1000" dirty="0">
                          <a:effectLst/>
                          <a:latin typeface="Times New Roman" panose="02020603050405020304" pitchFamily="18" charset="0"/>
                          <a:ea typeface="Times New Roman" panose="02020603050405020304" pitchFamily="18" charset="0"/>
                        </a:rPr>
                        <a:t> </a:t>
                      </a:r>
                    </a:p>
                  </a:txBody>
                  <a:tcPr marL="40657" marR="406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Britannic Bold" panose="020B0903060703020204" pitchFamily="34" charset="0"/>
                          <a:ea typeface="Times New Roman" panose="02020603050405020304" pitchFamily="18" charset="0"/>
                        </a:rPr>
                        <a:t>9</a:t>
                      </a:r>
                      <a:r>
                        <a:rPr lang="en-US" sz="1000" baseline="30000" dirty="0">
                          <a:effectLst/>
                          <a:latin typeface="Britannic Bold" panose="020B0903060703020204" pitchFamily="34" charset="0"/>
                          <a:ea typeface="Times New Roman" panose="02020603050405020304" pitchFamily="18" charset="0"/>
                        </a:rPr>
                        <a:t>th</a:t>
                      </a:r>
                      <a:r>
                        <a:rPr lang="en-US" sz="1000" dirty="0">
                          <a:effectLst/>
                          <a:latin typeface="Britannic Bold" panose="020B0903060703020204" pitchFamily="34" charset="0"/>
                          <a:ea typeface="Times New Roman" panose="02020603050405020304" pitchFamily="18" charset="0"/>
                        </a:rPr>
                        <a:t> grade</a:t>
                      </a:r>
                      <a:endParaRPr lang="en-US" sz="1000" dirty="0">
                        <a:effectLst/>
                        <a:latin typeface="Times New Roman" panose="02020603050405020304" pitchFamily="18" charset="0"/>
                        <a:ea typeface="Times New Roman" panose="02020603050405020304" pitchFamily="18" charset="0"/>
                      </a:endParaRPr>
                    </a:p>
                  </a:txBody>
                  <a:tcPr marL="40657" marR="406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Britannic Bold" panose="020B0903060703020204" pitchFamily="34" charset="0"/>
                          <a:ea typeface="Times New Roman" panose="02020603050405020304" pitchFamily="18" charset="0"/>
                        </a:rPr>
                        <a:t>10</a:t>
                      </a:r>
                      <a:r>
                        <a:rPr lang="en-US" sz="1000" baseline="30000" dirty="0">
                          <a:effectLst/>
                          <a:latin typeface="Britannic Bold" panose="020B0903060703020204" pitchFamily="34" charset="0"/>
                          <a:ea typeface="Times New Roman" panose="02020603050405020304" pitchFamily="18" charset="0"/>
                        </a:rPr>
                        <a:t>th</a:t>
                      </a:r>
                      <a:r>
                        <a:rPr lang="en-US" sz="1000" dirty="0">
                          <a:effectLst/>
                          <a:latin typeface="Britannic Bold" panose="020B0903060703020204" pitchFamily="34" charset="0"/>
                          <a:ea typeface="Times New Roman" panose="02020603050405020304" pitchFamily="18" charset="0"/>
                        </a:rPr>
                        <a:t> grade</a:t>
                      </a:r>
                      <a:endParaRPr lang="en-US" sz="1000" dirty="0">
                        <a:effectLst/>
                        <a:latin typeface="Times New Roman" panose="02020603050405020304" pitchFamily="18" charset="0"/>
                        <a:ea typeface="Times New Roman" panose="02020603050405020304" pitchFamily="18" charset="0"/>
                      </a:endParaRPr>
                    </a:p>
                  </a:txBody>
                  <a:tcPr marL="40657" marR="406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Britannic Bold" panose="020B0903060703020204" pitchFamily="34" charset="0"/>
                          <a:ea typeface="Times New Roman" panose="02020603050405020304" pitchFamily="18" charset="0"/>
                        </a:rPr>
                        <a:t>11</a:t>
                      </a:r>
                      <a:r>
                        <a:rPr lang="en-US" sz="1000" baseline="30000" dirty="0">
                          <a:effectLst/>
                          <a:latin typeface="Britannic Bold" panose="020B0903060703020204" pitchFamily="34" charset="0"/>
                          <a:ea typeface="Times New Roman" panose="02020603050405020304" pitchFamily="18" charset="0"/>
                        </a:rPr>
                        <a:t>th</a:t>
                      </a:r>
                      <a:r>
                        <a:rPr lang="en-US" sz="1000" dirty="0">
                          <a:effectLst/>
                          <a:latin typeface="Britannic Bold" panose="020B0903060703020204" pitchFamily="34" charset="0"/>
                          <a:ea typeface="Times New Roman" panose="02020603050405020304" pitchFamily="18" charset="0"/>
                        </a:rPr>
                        <a:t> grade</a:t>
                      </a:r>
                      <a:endParaRPr lang="en-US" sz="1000" dirty="0">
                        <a:effectLst/>
                        <a:latin typeface="Times New Roman" panose="02020603050405020304" pitchFamily="18" charset="0"/>
                        <a:ea typeface="Times New Roman" panose="02020603050405020304" pitchFamily="18" charset="0"/>
                      </a:endParaRPr>
                    </a:p>
                  </a:txBody>
                  <a:tcPr marL="40657" marR="406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Britannic Bold" panose="020B0903060703020204" pitchFamily="34" charset="0"/>
                          <a:ea typeface="Times New Roman" panose="02020603050405020304" pitchFamily="18" charset="0"/>
                        </a:rPr>
                        <a:t>12</a:t>
                      </a:r>
                      <a:r>
                        <a:rPr lang="en-US" sz="1000" baseline="30000" dirty="0">
                          <a:effectLst/>
                          <a:latin typeface="Britannic Bold" panose="020B0903060703020204" pitchFamily="34" charset="0"/>
                          <a:ea typeface="Times New Roman" panose="02020603050405020304" pitchFamily="18" charset="0"/>
                        </a:rPr>
                        <a:t>th</a:t>
                      </a:r>
                      <a:r>
                        <a:rPr lang="en-US" sz="1000" dirty="0">
                          <a:effectLst/>
                          <a:latin typeface="Britannic Bold" panose="020B0903060703020204" pitchFamily="34" charset="0"/>
                          <a:ea typeface="Times New Roman" panose="02020603050405020304" pitchFamily="18" charset="0"/>
                        </a:rPr>
                        <a:t> grade</a:t>
                      </a:r>
                      <a:endParaRPr lang="en-US" sz="1000" dirty="0">
                        <a:effectLst/>
                        <a:latin typeface="Times New Roman" panose="02020603050405020304" pitchFamily="18" charset="0"/>
                        <a:ea typeface="Times New Roman" panose="02020603050405020304" pitchFamily="18" charset="0"/>
                      </a:endParaRPr>
                    </a:p>
                  </a:txBody>
                  <a:tcPr marL="40657" marR="406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63335">
                <a:tc>
                  <a:txBody>
                    <a:bodyPr/>
                    <a:lstStyle/>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1</a:t>
                      </a:r>
                      <a:endParaRPr lang="en-US" sz="1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txBody>
                  <a:tcPr marL="40657" marR="406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English 1</a:t>
                      </a:r>
                      <a:endParaRPr lang="en-US" sz="1000" dirty="0">
                        <a:effectLst/>
                        <a:latin typeface="Times New Roman" panose="02020603050405020304" pitchFamily="18" charset="0"/>
                        <a:ea typeface="Times New Roman" panose="02020603050405020304" pitchFamily="18" charset="0"/>
                      </a:endParaRPr>
                    </a:p>
                  </a:txBody>
                  <a:tcPr marL="40657" marR="406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English 2</a:t>
                      </a:r>
                      <a:endParaRPr lang="en-US" sz="1000" dirty="0">
                        <a:effectLst/>
                        <a:latin typeface="Times New Roman" panose="02020603050405020304" pitchFamily="18" charset="0"/>
                        <a:ea typeface="Times New Roman" panose="02020603050405020304" pitchFamily="18" charset="0"/>
                      </a:endParaRPr>
                    </a:p>
                  </a:txBody>
                  <a:tcPr marL="40657" marR="406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English 3</a:t>
                      </a:r>
                      <a:endParaRPr lang="en-US" sz="1000" dirty="0">
                        <a:effectLst/>
                        <a:latin typeface="Times New Roman" panose="02020603050405020304" pitchFamily="18" charset="0"/>
                        <a:ea typeface="Times New Roman" panose="02020603050405020304" pitchFamily="18" charset="0"/>
                      </a:endParaRPr>
                    </a:p>
                  </a:txBody>
                  <a:tcPr marL="40657" marR="406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English 4</a:t>
                      </a:r>
                      <a:endParaRPr lang="en-US" sz="1000" dirty="0">
                        <a:effectLst/>
                        <a:latin typeface="Times New Roman" panose="02020603050405020304" pitchFamily="18" charset="0"/>
                        <a:ea typeface="Times New Roman" panose="02020603050405020304" pitchFamily="18" charset="0"/>
                      </a:endParaRPr>
                    </a:p>
                  </a:txBody>
                  <a:tcPr marL="40657" marR="406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21029">
                <a:tc>
                  <a:txBody>
                    <a:bodyPr/>
                    <a:lstStyle/>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2</a:t>
                      </a:r>
                      <a:endParaRPr lang="en-US" sz="1000" dirty="0">
                        <a:effectLst/>
                        <a:latin typeface="Times New Roman" panose="02020603050405020304" pitchFamily="18" charset="0"/>
                        <a:ea typeface="Times New Roman" panose="02020603050405020304" pitchFamily="18" charset="0"/>
                      </a:endParaRPr>
                    </a:p>
                  </a:txBody>
                  <a:tcPr marL="40657" marR="406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Language Development 1</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txBody>
                  <a:tcPr marL="40657" marR="406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Language Development 2</a:t>
                      </a:r>
                      <a:endParaRPr lang="en-US" sz="1000" dirty="0">
                        <a:effectLst/>
                        <a:latin typeface="Times New Roman" panose="02020603050405020304" pitchFamily="18" charset="0"/>
                        <a:ea typeface="Times New Roman" panose="02020603050405020304" pitchFamily="18" charset="0"/>
                      </a:endParaRPr>
                    </a:p>
                  </a:txBody>
                  <a:tcPr marL="40657" marR="406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Elective</a:t>
                      </a:r>
                      <a:endParaRPr lang="en-US" sz="1000" dirty="0">
                        <a:effectLst/>
                        <a:latin typeface="Times New Roman" panose="02020603050405020304" pitchFamily="18" charset="0"/>
                        <a:ea typeface="Times New Roman" panose="02020603050405020304" pitchFamily="18" charset="0"/>
                      </a:endParaRPr>
                    </a:p>
                  </a:txBody>
                  <a:tcPr marL="40657" marR="406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Elective</a:t>
                      </a:r>
                      <a:endParaRPr lang="en-US" sz="1000" dirty="0">
                        <a:effectLst/>
                        <a:latin typeface="Times New Roman" panose="02020603050405020304" pitchFamily="18" charset="0"/>
                        <a:ea typeface="Times New Roman" panose="02020603050405020304" pitchFamily="18" charset="0"/>
                      </a:endParaRPr>
                    </a:p>
                  </a:txBody>
                  <a:tcPr marL="40657" marR="406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17781">
                <a:tc>
                  <a:txBody>
                    <a:bodyPr/>
                    <a:lstStyle/>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3</a:t>
                      </a:r>
                      <a:endParaRPr lang="en-US" sz="1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txBody>
                  <a:tcPr marL="40657" marR="406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World Geography</a:t>
                      </a:r>
                      <a:endParaRPr lang="en-US" sz="1000" dirty="0">
                        <a:effectLst/>
                        <a:latin typeface="Times New Roman" panose="02020603050405020304" pitchFamily="18" charset="0"/>
                        <a:ea typeface="Times New Roman" panose="02020603050405020304" pitchFamily="18" charset="0"/>
                      </a:endParaRPr>
                    </a:p>
                  </a:txBody>
                  <a:tcPr marL="40657" marR="406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World History</a:t>
                      </a:r>
                      <a:endParaRPr lang="en-US" sz="1000" dirty="0">
                        <a:effectLst/>
                        <a:latin typeface="Times New Roman" panose="02020603050405020304" pitchFamily="18" charset="0"/>
                        <a:ea typeface="Times New Roman" panose="02020603050405020304" pitchFamily="18" charset="0"/>
                      </a:endParaRPr>
                    </a:p>
                  </a:txBody>
                  <a:tcPr marL="40657" marR="406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U.S. History</a:t>
                      </a:r>
                      <a:endParaRPr lang="en-US" sz="1000" dirty="0">
                        <a:effectLst/>
                        <a:latin typeface="Times New Roman" panose="02020603050405020304" pitchFamily="18" charset="0"/>
                        <a:ea typeface="Times New Roman" panose="02020603050405020304" pitchFamily="18" charset="0"/>
                      </a:endParaRPr>
                    </a:p>
                  </a:txBody>
                  <a:tcPr marL="40657" marR="406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Government/</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Economics</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txBody>
                  <a:tcPr marL="40657" marR="406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63335">
                <a:tc>
                  <a:txBody>
                    <a:bodyPr/>
                    <a:lstStyle/>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4</a:t>
                      </a:r>
                      <a:endParaRPr lang="en-US" sz="1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txBody>
                  <a:tcPr marL="40657" marR="406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Biology</a:t>
                      </a:r>
                      <a:endParaRPr lang="en-US" sz="1000" dirty="0">
                        <a:effectLst/>
                        <a:latin typeface="Times New Roman" panose="02020603050405020304" pitchFamily="18" charset="0"/>
                        <a:ea typeface="Times New Roman" panose="02020603050405020304" pitchFamily="18" charset="0"/>
                      </a:endParaRPr>
                    </a:p>
                  </a:txBody>
                  <a:tcPr marL="40657" marR="406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Chemistry</a:t>
                      </a:r>
                      <a:endParaRPr lang="en-US" sz="1000" dirty="0">
                        <a:effectLst/>
                        <a:latin typeface="Times New Roman" panose="02020603050405020304" pitchFamily="18" charset="0"/>
                        <a:ea typeface="Times New Roman" panose="02020603050405020304" pitchFamily="18" charset="0"/>
                      </a:endParaRPr>
                    </a:p>
                  </a:txBody>
                  <a:tcPr marL="40657" marR="406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Physics</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txBody>
                  <a:tcPr marL="40657" marR="406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4</a:t>
                      </a:r>
                      <a:r>
                        <a:rPr lang="en-US" sz="1000" baseline="30000" dirty="0">
                          <a:effectLst/>
                          <a:latin typeface="Arial" panose="020B0604020202020204" pitchFamily="34" charset="0"/>
                          <a:ea typeface="Times New Roman" panose="02020603050405020304" pitchFamily="18" charset="0"/>
                        </a:rPr>
                        <a:t>th</a:t>
                      </a:r>
                      <a:r>
                        <a:rPr lang="en-US" sz="1000" dirty="0">
                          <a:effectLst/>
                          <a:latin typeface="Arial" panose="020B0604020202020204" pitchFamily="34" charset="0"/>
                          <a:ea typeface="Times New Roman" panose="02020603050405020304" pitchFamily="18" charset="0"/>
                        </a:rPr>
                        <a:t> Science*</a:t>
                      </a:r>
                      <a:endParaRPr lang="en-US" sz="1000" dirty="0">
                        <a:effectLst/>
                        <a:latin typeface="Times New Roman" panose="02020603050405020304" pitchFamily="18" charset="0"/>
                        <a:ea typeface="Times New Roman" panose="02020603050405020304" pitchFamily="18" charset="0"/>
                      </a:endParaRPr>
                    </a:p>
                  </a:txBody>
                  <a:tcPr marL="40657" marR="406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20744">
                <a:tc>
                  <a:txBody>
                    <a:bodyPr/>
                    <a:lstStyle/>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5</a:t>
                      </a:r>
                      <a:endParaRPr lang="en-US" sz="1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txBody>
                  <a:tcPr marL="40657" marR="406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Algebra 1</a:t>
                      </a:r>
                      <a:endParaRPr lang="en-US" sz="1000" dirty="0">
                        <a:effectLst/>
                        <a:latin typeface="Times New Roman" panose="02020603050405020304" pitchFamily="18" charset="0"/>
                        <a:ea typeface="Times New Roman" panose="02020603050405020304" pitchFamily="18" charset="0"/>
                      </a:endParaRPr>
                    </a:p>
                  </a:txBody>
                  <a:tcPr marL="40657" marR="406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Algebra 2</a:t>
                      </a:r>
                      <a:endParaRPr lang="en-US" sz="1000" dirty="0">
                        <a:effectLst/>
                        <a:latin typeface="Times New Roman" panose="02020603050405020304" pitchFamily="18" charset="0"/>
                        <a:ea typeface="Times New Roman" panose="02020603050405020304" pitchFamily="18" charset="0"/>
                      </a:endParaRPr>
                    </a:p>
                  </a:txBody>
                  <a:tcPr marL="40657" marR="406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Geometry</a:t>
                      </a:r>
                      <a:endParaRPr lang="en-US" sz="1000" dirty="0">
                        <a:effectLst/>
                        <a:latin typeface="Times New Roman" panose="02020603050405020304" pitchFamily="18" charset="0"/>
                        <a:ea typeface="Times New Roman" panose="02020603050405020304" pitchFamily="18" charset="0"/>
                      </a:endParaRPr>
                    </a:p>
                  </a:txBody>
                  <a:tcPr marL="40657" marR="406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tabLst>
                          <a:tab pos="200025" algn="l"/>
                        </a:tabLst>
                      </a:pPr>
                      <a:r>
                        <a:rPr lang="en-US" sz="1000" dirty="0">
                          <a:effectLst/>
                          <a:latin typeface="Arial" panose="020B0604020202020204" pitchFamily="34" charset="0"/>
                          <a:ea typeface="Times New Roman" panose="02020603050405020304" pitchFamily="18" charset="0"/>
                        </a:rPr>
                        <a:t>Precalculus or Advanced Quantitative Reasoning</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tabLst>
                          <a:tab pos="200025" algn="l"/>
                        </a:tabLs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txBody>
                  <a:tcPr marL="40657" marR="406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72997">
                <a:tc>
                  <a:txBody>
                    <a:bodyPr/>
                    <a:lstStyle/>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6</a:t>
                      </a:r>
                      <a:endParaRPr lang="en-US" sz="1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txBody>
                  <a:tcPr marL="40657" marR="406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Principles of Business, Marketing and Finance</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txBody>
                  <a:tcPr marL="40657" marR="406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Banking and Finance or Accounting 1</a:t>
                      </a:r>
                      <a:endParaRPr lang="en-US" sz="1000" dirty="0">
                        <a:effectLst/>
                        <a:latin typeface="Times New Roman" panose="02020603050405020304" pitchFamily="18" charset="0"/>
                        <a:ea typeface="Times New Roman" panose="02020603050405020304" pitchFamily="18" charset="0"/>
                      </a:endParaRPr>
                    </a:p>
                  </a:txBody>
                  <a:tcPr marL="40657" marR="406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Career Prep 1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or Accounting 1 or 2</a:t>
                      </a:r>
                      <a:endParaRPr lang="en-US" sz="1000" dirty="0">
                        <a:effectLst/>
                        <a:latin typeface="Times New Roman" panose="02020603050405020304" pitchFamily="18" charset="0"/>
                        <a:ea typeface="Times New Roman" panose="02020603050405020304" pitchFamily="18" charset="0"/>
                      </a:endParaRPr>
                    </a:p>
                  </a:txBody>
                  <a:tcPr marL="40657" marR="406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Career Prep 1 or 2</a:t>
                      </a:r>
                      <a:endParaRPr lang="en-US" sz="1000" dirty="0">
                        <a:effectLst/>
                        <a:latin typeface="Times New Roman" panose="02020603050405020304" pitchFamily="18" charset="0"/>
                        <a:ea typeface="Times New Roman" panose="02020603050405020304" pitchFamily="18" charset="0"/>
                      </a:endParaRPr>
                    </a:p>
                  </a:txBody>
                  <a:tcPr marL="40657" marR="406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72226">
                <a:tc>
                  <a:txBody>
                    <a:bodyPr/>
                    <a:lstStyle/>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7</a:t>
                      </a:r>
                      <a:endParaRPr lang="en-US" sz="1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txBody>
                  <a:tcPr marL="40657" marR="406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P.E. or equivalent</a:t>
                      </a:r>
                      <a:endParaRPr lang="en-US" sz="1000" dirty="0">
                        <a:effectLst/>
                        <a:latin typeface="Times New Roman" panose="02020603050405020304" pitchFamily="18" charset="0"/>
                        <a:ea typeface="Times New Roman" panose="02020603050405020304" pitchFamily="18" charset="0"/>
                      </a:endParaRPr>
                    </a:p>
                  </a:txBody>
                  <a:tcPr marL="40657" marR="406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Elective*</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Health online before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graduation</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txBody>
                  <a:tcPr marL="40657" marR="406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Elective or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Off Campus with Career Prep</a:t>
                      </a:r>
                      <a:endParaRPr lang="en-US" sz="1000" dirty="0">
                        <a:effectLst/>
                        <a:latin typeface="Times New Roman" panose="02020603050405020304" pitchFamily="18" charset="0"/>
                        <a:ea typeface="Times New Roman" panose="02020603050405020304" pitchFamily="18" charset="0"/>
                      </a:endParaRPr>
                    </a:p>
                  </a:txBody>
                  <a:tcPr marL="40657" marR="406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Elective or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Off Campus with Career Prep</a:t>
                      </a:r>
                      <a:endParaRPr lang="en-US" sz="1000" dirty="0">
                        <a:effectLst/>
                        <a:latin typeface="Times New Roman" panose="02020603050405020304" pitchFamily="18" charset="0"/>
                        <a:ea typeface="Times New Roman" panose="02020603050405020304" pitchFamily="18" charset="0"/>
                      </a:endParaRPr>
                    </a:p>
                  </a:txBody>
                  <a:tcPr marL="40657" marR="406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72997">
                <a:tc>
                  <a:txBody>
                    <a:bodyPr/>
                    <a:lstStyle/>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8</a:t>
                      </a:r>
                      <a:endParaRPr lang="en-US" sz="1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txBody>
                  <a:tcPr marL="40657" marR="406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Elective or Fine Art</a:t>
                      </a:r>
                      <a:endParaRPr lang="en-US" sz="1000" dirty="0">
                        <a:effectLst/>
                        <a:latin typeface="Times New Roman" panose="02020603050405020304" pitchFamily="18" charset="0"/>
                        <a:ea typeface="Times New Roman" panose="02020603050405020304" pitchFamily="18" charset="0"/>
                      </a:endParaRPr>
                    </a:p>
                  </a:txBody>
                  <a:tcPr marL="40657" marR="406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Fine Art or Elective</a:t>
                      </a:r>
                      <a:endParaRPr lang="en-US" sz="1000" dirty="0">
                        <a:effectLst/>
                        <a:latin typeface="Times New Roman" panose="02020603050405020304" pitchFamily="18" charset="0"/>
                        <a:ea typeface="Times New Roman" panose="02020603050405020304" pitchFamily="18" charset="0"/>
                      </a:endParaRPr>
                    </a:p>
                  </a:txBody>
                  <a:tcPr marL="40657" marR="406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Elective or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Off Campus with Career Prep</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txBody>
                  <a:tcPr marL="40657" marR="406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Elective or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Off Campus with Career Prep</a:t>
                      </a:r>
                      <a:endParaRPr lang="en-US" sz="1000" dirty="0">
                        <a:effectLst/>
                        <a:latin typeface="Times New Roman" panose="02020603050405020304" pitchFamily="18" charset="0"/>
                        <a:ea typeface="Times New Roman" panose="02020603050405020304" pitchFamily="18" charset="0"/>
                      </a:endParaRPr>
                    </a:p>
                  </a:txBody>
                  <a:tcPr marL="40657" marR="406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3" name="TextBox 2"/>
          <p:cNvSpPr txBox="1"/>
          <p:nvPr/>
        </p:nvSpPr>
        <p:spPr>
          <a:xfrm>
            <a:off x="154378" y="2042557"/>
            <a:ext cx="2553195" cy="2862322"/>
          </a:xfrm>
          <a:prstGeom prst="rect">
            <a:avLst/>
          </a:prstGeom>
          <a:noFill/>
        </p:spPr>
        <p:txBody>
          <a:bodyPr wrap="square" rtlCol="0">
            <a:spAutoFit/>
          </a:bodyPr>
          <a:lstStyle/>
          <a:p>
            <a:r>
              <a:rPr lang="en-US" dirty="0" smtClean="0"/>
              <a:t>Students with 1 ½ credits in business classes are eligible to take Career Prep as juniors and/or seniors. Students take a 1 period class and are able to leave school early for 1-4 periods each year so they can participate in the work/study program.</a:t>
            </a:r>
            <a:endParaRPr lang="en-US" dirty="0"/>
          </a:p>
        </p:txBody>
      </p:sp>
    </p:spTree>
    <p:extLst>
      <p:ext uri="{BB962C8B-B14F-4D97-AF65-F5344CB8AC3E}">
        <p14:creationId xmlns:p14="http://schemas.microsoft.com/office/powerpoint/2010/main" val="352271896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0203" y="-130629"/>
            <a:ext cx="9905998" cy="1478570"/>
          </a:xfrm>
        </p:spPr>
        <p:txBody>
          <a:bodyPr>
            <a:noAutofit/>
          </a:bodyPr>
          <a:lstStyle/>
          <a:p>
            <a:pPr marL="0" marR="0" algn="ctr">
              <a:spcBef>
                <a:spcPts val="0"/>
              </a:spcBef>
              <a:spcAft>
                <a:spcPts val="0"/>
              </a:spcAft>
            </a:pPr>
            <a:r>
              <a:rPr lang="en-US" sz="1500" b="1" dirty="0">
                <a:latin typeface="Arial" panose="020B0604020202020204" pitchFamily="34" charset="0"/>
                <a:ea typeface="Times New Roman" panose="02020603050405020304" pitchFamily="18" charset="0"/>
              </a:rPr>
              <a:t>GRADUATION PLAN</a:t>
            </a:r>
            <a:r>
              <a:rPr lang="en-US" sz="1500" dirty="0">
                <a:latin typeface="Times New Roman" panose="02020603050405020304" pitchFamily="18" charset="0"/>
                <a:ea typeface="Times New Roman" panose="02020603050405020304" pitchFamily="18" charset="0"/>
              </a:rPr>
              <a:t/>
            </a:r>
            <a:br>
              <a:rPr lang="en-US" sz="1500" dirty="0">
                <a:latin typeface="Times New Roman" panose="02020603050405020304" pitchFamily="18" charset="0"/>
                <a:ea typeface="Times New Roman" panose="02020603050405020304" pitchFamily="18" charset="0"/>
              </a:rPr>
            </a:br>
            <a:r>
              <a:rPr lang="en-US" sz="1500" b="1" dirty="0">
                <a:latin typeface="Arial" panose="020B0604020202020204" pitchFamily="34" charset="0"/>
                <a:ea typeface="Times New Roman" panose="02020603050405020304" pitchFamily="18" charset="0"/>
              </a:rPr>
              <a:t>For the DISTINGUISHED LEVEL OF </a:t>
            </a:r>
            <a:r>
              <a:rPr lang="en-US" sz="1500" b="1" dirty="0" smtClean="0">
                <a:latin typeface="Arial" panose="020B0604020202020204" pitchFamily="34" charset="0"/>
                <a:ea typeface="Times New Roman" panose="02020603050405020304" pitchFamily="18" charset="0"/>
              </a:rPr>
              <a:t>ACHIEVEMENT</a:t>
            </a:r>
            <a:r>
              <a:rPr lang="en-US" sz="1500" b="1" dirty="0">
                <a:latin typeface="Arial" panose="020B0604020202020204" pitchFamily="34" charset="0"/>
                <a:ea typeface="Times New Roman" panose="02020603050405020304" pitchFamily="18" charset="0"/>
              </a:rPr>
              <a:t> </a:t>
            </a:r>
            <a:r>
              <a:rPr lang="en-US" sz="1500" dirty="0">
                <a:latin typeface="Times New Roman" panose="02020603050405020304" pitchFamily="18" charset="0"/>
                <a:ea typeface="Times New Roman" panose="02020603050405020304" pitchFamily="18" charset="0"/>
              </a:rPr>
              <a:t/>
            </a:r>
            <a:br>
              <a:rPr lang="en-US" sz="1500" dirty="0">
                <a:latin typeface="Times New Roman" panose="02020603050405020304" pitchFamily="18" charset="0"/>
                <a:ea typeface="Times New Roman" panose="02020603050405020304" pitchFamily="18" charset="0"/>
              </a:rPr>
            </a:br>
            <a:r>
              <a:rPr lang="en-US" sz="1500" dirty="0">
                <a:solidFill>
                  <a:srgbClr val="FFFF00"/>
                </a:solidFill>
                <a:latin typeface="Arial" panose="020B0604020202020204" pitchFamily="34" charset="0"/>
                <a:ea typeface="Times New Roman" panose="02020603050405020304" pitchFamily="18" charset="0"/>
              </a:rPr>
              <a:t>Earn College Credit </a:t>
            </a:r>
            <a:r>
              <a:rPr lang="en-US" sz="1500" dirty="0">
                <a:latin typeface="Arial" panose="020B0604020202020204" pitchFamily="34" charset="0"/>
                <a:ea typeface="Times New Roman" panose="02020603050405020304" pitchFamily="18" charset="0"/>
              </a:rPr>
              <a:t>with </a:t>
            </a:r>
            <a:r>
              <a:rPr lang="en-US" sz="1500" dirty="0">
                <a:latin typeface="Times New Roman" panose="02020603050405020304" pitchFamily="18" charset="0"/>
                <a:ea typeface="Times New Roman" panose="02020603050405020304" pitchFamily="18" charset="0"/>
              </a:rPr>
              <a:t/>
            </a:r>
            <a:br>
              <a:rPr lang="en-US" sz="1500" dirty="0">
                <a:latin typeface="Times New Roman" panose="02020603050405020304" pitchFamily="18" charset="0"/>
                <a:ea typeface="Times New Roman" panose="02020603050405020304" pitchFamily="18" charset="0"/>
              </a:rPr>
            </a:br>
            <a:r>
              <a:rPr lang="en-US" sz="1500" b="1" dirty="0">
                <a:solidFill>
                  <a:srgbClr val="FFFF00"/>
                </a:solidFill>
                <a:latin typeface="Arial" panose="020B0604020202020204" pitchFamily="34" charset="0"/>
                <a:ea typeface="Times New Roman" panose="02020603050405020304" pitchFamily="18" charset="0"/>
              </a:rPr>
              <a:t>HCC Dual Credit and AP College Credit </a:t>
            </a:r>
            <a:r>
              <a:rPr lang="en-US" sz="1500" b="1" dirty="0" smtClean="0">
                <a:latin typeface="Arial" panose="020B0604020202020204" pitchFamily="34" charset="0"/>
                <a:ea typeface="Times New Roman" panose="02020603050405020304" pitchFamily="18" charset="0"/>
              </a:rPr>
              <a:t>Courses</a:t>
            </a:r>
            <a:r>
              <a:rPr lang="en-US" sz="1500" b="1" dirty="0">
                <a:latin typeface="Arial" panose="020B0604020202020204" pitchFamily="34" charset="0"/>
                <a:ea typeface="Times New Roman" panose="02020603050405020304" pitchFamily="18" charset="0"/>
              </a:rPr>
              <a:t> </a:t>
            </a:r>
            <a:r>
              <a:rPr lang="en-US" sz="1500" dirty="0">
                <a:latin typeface="Times New Roman" panose="02020603050405020304" pitchFamily="18" charset="0"/>
                <a:ea typeface="Times New Roman" panose="02020603050405020304" pitchFamily="18" charset="0"/>
              </a:rPr>
              <a:t/>
            </a:r>
            <a:br>
              <a:rPr lang="en-US" sz="1500" dirty="0">
                <a:latin typeface="Times New Roman" panose="02020603050405020304" pitchFamily="18" charset="0"/>
                <a:ea typeface="Times New Roman" panose="02020603050405020304" pitchFamily="18" charset="0"/>
              </a:rPr>
            </a:br>
            <a:r>
              <a:rPr lang="en-US" sz="1500" dirty="0">
                <a:solidFill>
                  <a:srgbClr val="FFFF00"/>
                </a:solidFill>
                <a:latin typeface="Arial" panose="020B0604020202020204" pitchFamily="34" charset="0"/>
                <a:ea typeface="Times New Roman" panose="02020603050405020304" pitchFamily="18" charset="0"/>
              </a:rPr>
              <a:t>Multidisciplinary</a:t>
            </a:r>
            <a:r>
              <a:rPr lang="en-US" sz="1500" dirty="0">
                <a:latin typeface="Arial" panose="020B0604020202020204" pitchFamily="34" charset="0"/>
                <a:ea typeface="Times New Roman" panose="02020603050405020304" pitchFamily="18" charset="0"/>
              </a:rPr>
              <a:t> Endorsement</a:t>
            </a:r>
            <a:endParaRPr lang="en-US" sz="15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597834887"/>
              </p:ext>
            </p:extLst>
          </p:nvPr>
        </p:nvGraphicFramePr>
        <p:xfrm>
          <a:off x="3503223" y="1289565"/>
          <a:ext cx="7469577" cy="4935873"/>
        </p:xfrm>
        <a:graphic>
          <a:graphicData uri="http://schemas.openxmlformats.org/drawingml/2006/table">
            <a:tbl>
              <a:tblPr firstRow="1" firstCol="1" lastRow="1" lastCol="1" bandRow="1" bandCol="1"/>
              <a:tblGrid>
                <a:gridCol w="330151"/>
                <a:gridCol w="1784300"/>
                <a:gridCol w="1785042"/>
                <a:gridCol w="1785042"/>
                <a:gridCol w="1785042"/>
              </a:tblGrid>
              <a:tr h="151639">
                <a:tc>
                  <a:txBody>
                    <a:bodyPr/>
                    <a:lstStyle/>
                    <a:p>
                      <a:pPr marL="0" marR="0">
                        <a:spcBef>
                          <a:spcPts val="0"/>
                        </a:spcBef>
                        <a:spcAft>
                          <a:spcPts val="0"/>
                        </a:spcAft>
                      </a:pPr>
                      <a:r>
                        <a:rPr lang="en-US" sz="1000" dirty="0">
                          <a:effectLst/>
                          <a:latin typeface="Times New Roman" panose="02020603050405020304" pitchFamily="18" charset="0"/>
                          <a:ea typeface="Times New Roman" panose="02020603050405020304" pitchFamily="18" charset="0"/>
                        </a:rPr>
                        <a:t> </a:t>
                      </a:r>
                    </a:p>
                  </a:txBody>
                  <a:tcPr marL="43309" marR="43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Britannic Bold" panose="020B0903060703020204" pitchFamily="34" charset="0"/>
                          <a:ea typeface="Times New Roman" panose="02020603050405020304" pitchFamily="18" charset="0"/>
                        </a:rPr>
                        <a:t>9</a:t>
                      </a:r>
                      <a:r>
                        <a:rPr lang="en-US" sz="1000" baseline="30000" dirty="0">
                          <a:effectLst/>
                          <a:latin typeface="Britannic Bold" panose="020B0903060703020204" pitchFamily="34" charset="0"/>
                          <a:ea typeface="Times New Roman" panose="02020603050405020304" pitchFamily="18" charset="0"/>
                        </a:rPr>
                        <a:t>th</a:t>
                      </a:r>
                      <a:r>
                        <a:rPr lang="en-US" sz="1000" dirty="0">
                          <a:effectLst/>
                          <a:latin typeface="Britannic Bold" panose="020B0903060703020204" pitchFamily="34" charset="0"/>
                          <a:ea typeface="Times New Roman" panose="02020603050405020304" pitchFamily="18" charset="0"/>
                        </a:rPr>
                        <a:t> grade</a:t>
                      </a:r>
                      <a:endParaRPr lang="en-US" sz="1000" dirty="0">
                        <a:effectLst/>
                        <a:latin typeface="Times New Roman" panose="02020603050405020304" pitchFamily="18" charset="0"/>
                        <a:ea typeface="Times New Roman" panose="02020603050405020304" pitchFamily="18" charset="0"/>
                      </a:endParaRPr>
                    </a:p>
                  </a:txBody>
                  <a:tcPr marL="43309" marR="43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Britannic Bold" panose="020B0903060703020204" pitchFamily="34" charset="0"/>
                          <a:ea typeface="Times New Roman" panose="02020603050405020304" pitchFamily="18" charset="0"/>
                        </a:rPr>
                        <a:t>10</a:t>
                      </a:r>
                      <a:r>
                        <a:rPr lang="en-US" sz="1000" baseline="30000" dirty="0">
                          <a:effectLst/>
                          <a:latin typeface="Britannic Bold" panose="020B0903060703020204" pitchFamily="34" charset="0"/>
                          <a:ea typeface="Times New Roman" panose="02020603050405020304" pitchFamily="18" charset="0"/>
                        </a:rPr>
                        <a:t>th</a:t>
                      </a:r>
                      <a:r>
                        <a:rPr lang="en-US" sz="1000" dirty="0">
                          <a:effectLst/>
                          <a:latin typeface="Britannic Bold" panose="020B0903060703020204" pitchFamily="34" charset="0"/>
                          <a:ea typeface="Times New Roman" panose="02020603050405020304" pitchFamily="18" charset="0"/>
                        </a:rPr>
                        <a:t> grade</a:t>
                      </a:r>
                      <a:endParaRPr lang="en-US" sz="1000" dirty="0">
                        <a:effectLst/>
                        <a:latin typeface="Times New Roman" panose="02020603050405020304" pitchFamily="18" charset="0"/>
                        <a:ea typeface="Times New Roman" panose="02020603050405020304" pitchFamily="18" charset="0"/>
                      </a:endParaRPr>
                    </a:p>
                  </a:txBody>
                  <a:tcPr marL="43309" marR="43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Britannic Bold" panose="020B0903060703020204" pitchFamily="34" charset="0"/>
                          <a:ea typeface="Times New Roman" panose="02020603050405020304" pitchFamily="18" charset="0"/>
                        </a:rPr>
                        <a:t>11</a:t>
                      </a:r>
                      <a:r>
                        <a:rPr lang="en-US" sz="1000" baseline="30000" dirty="0">
                          <a:effectLst/>
                          <a:latin typeface="Britannic Bold" panose="020B0903060703020204" pitchFamily="34" charset="0"/>
                          <a:ea typeface="Times New Roman" panose="02020603050405020304" pitchFamily="18" charset="0"/>
                        </a:rPr>
                        <a:t>th</a:t>
                      </a:r>
                      <a:r>
                        <a:rPr lang="en-US" sz="1000" dirty="0">
                          <a:effectLst/>
                          <a:latin typeface="Britannic Bold" panose="020B0903060703020204" pitchFamily="34" charset="0"/>
                          <a:ea typeface="Times New Roman" panose="02020603050405020304" pitchFamily="18" charset="0"/>
                        </a:rPr>
                        <a:t> grade</a:t>
                      </a:r>
                      <a:endParaRPr lang="en-US" sz="1000" dirty="0">
                        <a:effectLst/>
                        <a:latin typeface="Times New Roman" panose="02020603050405020304" pitchFamily="18" charset="0"/>
                        <a:ea typeface="Times New Roman" panose="02020603050405020304" pitchFamily="18" charset="0"/>
                      </a:endParaRPr>
                    </a:p>
                  </a:txBody>
                  <a:tcPr marL="43309" marR="43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Britannic Bold" panose="020B0903060703020204" pitchFamily="34" charset="0"/>
                          <a:ea typeface="Times New Roman" panose="02020603050405020304" pitchFamily="18" charset="0"/>
                        </a:rPr>
                        <a:t>12</a:t>
                      </a:r>
                      <a:r>
                        <a:rPr lang="en-US" sz="1000" baseline="30000" dirty="0">
                          <a:effectLst/>
                          <a:latin typeface="Britannic Bold" panose="020B0903060703020204" pitchFamily="34" charset="0"/>
                          <a:ea typeface="Times New Roman" panose="02020603050405020304" pitchFamily="18" charset="0"/>
                        </a:rPr>
                        <a:t>th</a:t>
                      </a:r>
                      <a:r>
                        <a:rPr lang="en-US" sz="1000" dirty="0">
                          <a:effectLst/>
                          <a:latin typeface="Britannic Bold" panose="020B0903060703020204" pitchFamily="34" charset="0"/>
                          <a:ea typeface="Times New Roman" panose="02020603050405020304" pitchFamily="18" charset="0"/>
                        </a:rPr>
                        <a:t> grade</a:t>
                      </a:r>
                      <a:endParaRPr lang="en-US" sz="1000" dirty="0">
                        <a:effectLst/>
                        <a:latin typeface="Times New Roman" panose="02020603050405020304" pitchFamily="18" charset="0"/>
                        <a:ea typeface="Times New Roman" panose="02020603050405020304" pitchFamily="18" charset="0"/>
                      </a:endParaRPr>
                    </a:p>
                  </a:txBody>
                  <a:tcPr marL="43309" marR="43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54917">
                <a:tc>
                  <a:txBody>
                    <a:bodyPr/>
                    <a:lstStyle/>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1</a:t>
                      </a:r>
                      <a:endParaRPr lang="en-US" sz="1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txBody>
                  <a:tcPr marL="43309" marR="43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English 1</a:t>
                      </a:r>
                      <a:endParaRPr lang="en-US" sz="1000" dirty="0">
                        <a:effectLst/>
                        <a:latin typeface="Times New Roman" panose="02020603050405020304" pitchFamily="18" charset="0"/>
                        <a:ea typeface="Times New Roman" panose="02020603050405020304" pitchFamily="18" charset="0"/>
                      </a:endParaRPr>
                    </a:p>
                  </a:txBody>
                  <a:tcPr marL="43309" marR="43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English 2</a:t>
                      </a:r>
                      <a:endParaRPr lang="en-US" sz="1000" dirty="0">
                        <a:effectLst/>
                        <a:latin typeface="Times New Roman" panose="02020603050405020304" pitchFamily="18" charset="0"/>
                        <a:ea typeface="Times New Roman" panose="02020603050405020304" pitchFamily="18" charset="0"/>
                      </a:endParaRPr>
                    </a:p>
                  </a:txBody>
                  <a:tcPr marL="43309" marR="43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English 3</a:t>
                      </a:r>
                      <a:endParaRPr lang="en-US" sz="1000" dirty="0">
                        <a:effectLst/>
                        <a:latin typeface="Times New Roman" panose="02020603050405020304" pitchFamily="18" charset="0"/>
                        <a:ea typeface="Times New Roman" panose="02020603050405020304" pitchFamily="18" charset="0"/>
                      </a:endParaRPr>
                    </a:p>
                  </a:txBody>
                  <a:tcPr marL="43309" marR="43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solidFill>
                            <a:srgbClr val="FFFF00"/>
                          </a:solidFill>
                          <a:effectLst/>
                          <a:latin typeface="Arial" panose="020B0604020202020204" pitchFamily="34" charset="0"/>
                          <a:ea typeface="Times New Roman" panose="02020603050405020304" pitchFamily="18" charset="0"/>
                        </a:rPr>
                        <a:t>IBSL/HCC English 4</a:t>
                      </a:r>
                      <a:endParaRPr lang="en-US" sz="1000" dirty="0">
                        <a:solidFill>
                          <a:srgbClr val="FFFF00"/>
                        </a:solidFill>
                        <a:effectLst/>
                        <a:latin typeface="Times New Roman" panose="02020603050405020304" pitchFamily="18" charset="0"/>
                        <a:ea typeface="Times New Roman" panose="02020603050405020304" pitchFamily="18" charset="0"/>
                      </a:endParaRPr>
                    </a:p>
                  </a:txBody>
                  <a:tcPr marL="43309" marR="43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92826">
                <a:tc>
                  <a:txBody>
                    <a:bodyPr/>
                    <a:lstStyle/>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2</a:t>
                      </a:r>
                      <a:endParaRPr lang="en-US" sz="1000" dirty="0">
                        <a:effectLst/>
                        <a:latin typeface="Times New Roman" panose="02020603050405020304" pitchFamily="18" charset="0"/>
                        <a:ea typeface="Times New Roman" panose="02020603050405020304" pitchFamily="18" charset="0"/>
                      </a:endParaRPr>
                    </a:p>
                  </a:txBody>
                  <a:tcPr marL="43309" marR="43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Language Development 1</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txBody>
                  <a:tcPr marL="43309" marR="43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Language Development 2</a:t>
                      </a:r>
                      <a:endParaRPr lang="en-US" sz="1000" dirty="0">
                        <a:effectLst/>
                        <a:latin typeface="Times New Roman" panose="02020603050405020304" pitchFamily="18" charset="0"/>
                        <a:ea typeface="Times New Roman" panose="02020603050405020304" pitchFamily="18" charset="0"/>
                      </a:endParaRPr>
                    </a:p>
                  </a:txBody>
                  <a:tcPr marL="43309" marR="43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Elective</a:t>
                      </a:r>
                      <a:endParaRPr lang="en-US" sz="1000" dirty="0">
                        <a:effectLst/>
                        <a:latin typeface="Times New Roman" panose="02020603050405020304" pitchFamily="18" charset="0"/>
                        <a:ea typeface="Times New Roman" panose="02020603050405020304" pitchFamily="18" charset="0"/>
                      </a:endParaRPr>
                    </a:p>
                  </a:txBody>
                  <a:tcPr marL="43309" marR="43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Elective</a:t>
                      </a:r>
                      <a:endParaRPr lang="en-US" sz="1000" dirty="0">
                        <a:effectLst/>
                        <a:latin typeface="Times New Roman" panose="02020603050405020304" pitchFamily="18" charset="0"/>
                        <a:ea typeface="Times New Roman" panose="02020603050405020304" pitchFamily="18" charset="0"/>
                      </a:endParaRPr>
                    </a:p>
                  </a:txBody>
                  <a:tcPr marL="43309" marR="43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92826">
                <a:tc>
                  <a:txBody>
                    <a:bodyPr/>
                    <a:lstStyle/>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3</a:t>
                      </a:r>
                      <a:endParaRPr lang="en-US" sz="1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txBody>
                  <a:tcPr marL="43309" marR="43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solidFill>
                            <a:srgbClr val="FFFF00"/>
                          </a:solidFill>
                          <a:effectLst/>
                          <a:latin typeface="Arial" panose="020B0604020202020204" pitchFamily="34" charset="0"/>
                          <a:ea typeface="Times New Roman" panose="02020603050405020304" pitchFamily="18" charset="0"/>
                        </a:rPr>
                        <a:t>AP Human Geography</a:t>
                      </a:r>
                      <a:endParaRPr lang="en-US" sz="1000" dirty="0">
                        <a:solidFill>
                          <a:srgbClr val="FFFF00"/>
                        </a:solidFill>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txBody>
                  <a:tcPr marL="43309" marR="43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solidFill>
                            <a:srgbClr val="FFFF00"/>
                          </a:solidFill>
                          <a:effectLst/>
                          <a:latin typeface="Arial" panose="020B0604020202020204" pitchFamily="34" charset="0"/>
                          <a:ea typeface="Times New Roman" panose="02020603050405020304" pitchFamily="18" charset="0"/>
                        </a:rPr>
                        <a:t>AP World History</a:t>
                      </a:r>
                      <a:endParaRPr lang="en-US" sz="1000" dirty="0">
                        <a:solidFill>
                          <a:srgbClr val="FFFF00"/>
                        </a:solidFill>
                        <a:effectLst/>
                        <a:latin typeface="Times New Roman" panose="02020603050405020304" pitchFamily="18" charset="0"/>
                        <a:ea typeface="Times New Roman" panose="02020603050405020304" pitchFamily="18" charset="0"/>
                      </a:endParaRPr>
                    </a:p>
                  </a:txBody>
                  <a:tcPr marL="43309" marR="43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U.S. History</a:t>
                      </a:r>
                      <a:endParaRPr lang="en-US" sz="1000" dirty="0">
                        <a:effectLst/>
                        <a:latin typeface="Times New Roman" panose="02020603050405020304" pitchFamily="18" charset="0"/>
                        <a:ea typeface="Times New Roman" panose="02020603050405020304" pitchFamily="18" charset="0"/>
                      </a:endParaRPr>
                    </a:p>
                  </a:txBody>
                  <a:tcPr marL="43309" marR="43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solidFill>
                            <a:srgbClr val="FFFF00"/>
                          </a:solidFill>
                          <a:effectLst/>
                          <a:latin typeface="Arial" panose="020B0604020202020204" pitchFamily="34" charset="0"/>
                          <a:ea typeface="Times New Roman" panose="02020603050405020304" pitchFamily="18" charset="0"/>
                        </a:rPr>
                        <a:t>AP Government</a:t>
                      </a:r>
                      <a:endParaRPr lang="en-US" sz="1000" dirty="0">
                        <a:solidFill>
                          <a:srgbClr val="FFFF00"/>
                        </a:solidFill>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txBody>
                  <a:tcPr marL="43309" marR="43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54917">
                <a:tc>
                  <a:txBody>
                    <a:bodyPr/>
                    <a:lstStyle/>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4</a:t>
                      </a:r>
                      <a:endParaRPr lang="en-US" sz="1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txBody>
                  <a:tcPr marL="43309" marR="43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Biology</a:t>
                      </a:r>
                      <a:endParaRPr lang="en-US" sz="1000" dirty="0">
                        <a:effectLst/>
                        <a:latin typeface="Times New Roman" panose="02020603050405020304" pitchFamily="18" charset="0"/>
                        <a:ea typeface="Times New Roman" panose="02020603050405020304" pitchFamily="18" charset="0"/>
                      </a:endParaRPr>
                    </a:p>
                  </a:txBody>
                  <a:tcPr marL="43309" marR="43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Chemistry</a:t>
                      </a:r>
                      <a:endParaRPr lang="en-US" sz="1000" dirty="0">
                        <a:effectLst/>
                        <a:latin typeface="Times New Roman" panose="02020603050405020304" pitchFamily="18" charset="0"/>
                        <a:ea typeface="Times New Roman" panose="02020603050405020304" pitchFamily="18" charset="0"/>
                      </a:endParaRPr>
                    </a:p>
                  </a:txBody>
                  <a:tcPr marL="43309" marR="43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Physics</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txBody>
                  <a:tcPr marL="43309" marR="43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4</a:t>
                      </a:r>
                      <a:r>
                        <a:rPr lang="en-US" sz="1000" baseline="30000" dirty="0">
                          <a:effectLst/>
                          <a:latin typeface="Arial" panose="020B0604020202020204" pitchFamily="34" charset="0"/>
                          <a:ea typeface="Times New Roman" panose="02020603050405020304" pitchFamily="18" charset="0"/>
                        </a:rPr>
                        <a:t>th</a:t>
                      </a:r>
                      <a:r>
                        <a:rPr lang="en-US" sz="1000" dirty="0">
                          <a:effectLst/>
                          <a:latin typeface="Arial" panose="020B0604020202020204" pitchFamily="34" charset="0"/>
                          <a:ea typeface="Times New Roman" panose="02020603050405020304" pitchFamily="18" charset="0"/>
                        </a:rPr>
                        <a:t> Science*</a:t>
                      </a:r>
                      <a:endParaRPr lang="en-US" sz="1000" dirty="0">
                        <a:effectLst/>
                        <a:latin typeface="Times New Roman" panose="02020603050405020304" pitchFamily="18" charset="0"/>
                        <a:ea typeface="Times New Roman" panose="02020603050405020304" pitchFamily="18" charset="0"/>
                      </a:endParaRPr>
                    </a:p>
                  </a:txBody>
                  <a:tcPr marL="43309" marR="43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20285">
                <a:tc>
                  <a:txBody>
                    <a:bodyPr/>
                    <a:lstStyle/>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5</a:t>
                      </a:r>
                      <a:endParaRPr lang="en-US" sz="1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txBody>
                  <a:tcPr marL="43309" marR="43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Algebra 1</a:t>
                      </a:r>
                      <a:endParaRPr lang="en-US" sz="1000" dirty="0">
                        <a:effectLst/>
                        <a:latin typeface="Times New Roman" panose="02020603050405020304" pitchFamily="18" charset="0"/>
                        <a:ea typeface="Times New Roman" panose="02020603050405020304" pitchFamily="18" charset="0"/>
                      </a:endParaRPr>
                    </a:p>
                  </a:txBody>
                  <a:tcPr marL="43309" marR="43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Algebra 2</a:t>
                      </a:r>
                      <a:endParaRPr lang="en-US" sz="1000" dirty="0">
                        <a:effectLst/>
                        <a:latin typeface="Times New Roman" panose="02020603050405020304" pitchFamily="18" charset="0"/>
                        <a:ea typeface="Times New Roman" panose="02020603050405020304" pitchFamily="18" charset="0"/>
                      </a:endParaRPr>
                    </a:p>
                  </a:txBody>
                  <a:tcPr marL="43309" marR="43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Geometry</a:t>
                      </a:r>
                      <a:endParaRPr lang="en-US" sz="1000" dirty="0">
                        <a:effectLst/>
                        <a:latin typeface="Times New Roman" panose="02020603050405020304" pitchFamily="18" charset="0"/>
                        <a:ea typeface="Times New Roman" panose="02020603050405020304" pitchFamily="18" charset="0"/>
                      </a:endParaRPr>
                    </a:p>
                  </a:txBody>
                  <a:tcPr marL="43309" marR="43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tabLst>
                          <a:tab pos="200025" algn="l"/>
                        </a:tabLst>
                      </a:pPr>
                      <a:r>
                        <a:rPr lang="en-US" sz="1000" dirty="0">
                          <a:effectLst/>
                          <a:latin typeface="Arial" panose="020B0604020202020204" pitchFamily="34" charset="0"/>
                          <a:ea typeface="Times New Roman" panose="02020603050405020304" pitchFamily="18" charset="0"/>
                        </a:rPr>
                        <a:t>Precalculus or Advanced Quantitative Reasoning</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tabLst>
                          <a:tab pos="200025" algn="l"/>
                        </a:tabLs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txBody>
                  <a:tcPr marL="43309" marR="43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96103">
                <a:tc>
                  <a:txBody>
                    <a:bodyPr/>
                    <a:lstStyle/>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6</a:t>
                      </a:r>
                      <a:endParaRPr lang="en-US" sz="1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txBody>
                  <a:tcPr marL="43309" marR="43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Principles of Business, Marketing and Finance</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txBody>
                  <a:tcPr marL="43309" marR="43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BIM or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Computer Science PDP</a:t>
                      </a:r>
                      <a:endParaRPr lang="en-US" sz="1000" dirty="0">
                        <a:effectLst/>
                        <a:latin typeface="Times New Roman" panose="02020603050405020304" pitchFamily="18" charset="0"/>
                        <a:ea typeface="Times New Roman" panose="02020603050405020304" pitchFamily="18" charset="0"/>
                      </a:endParaRPr>
                    </a:p>
                  </a:txBody>
                  <a:tcPr marL="43309" marR="43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Govt./Economics</a:t>
                      </a:r>
                      <a:endParaRPr lang="en-US" sz="1000" dirty="0">
                        <a:effectLst/>
                        <a:latin typeface="Times New Roman" panose="02020603050405020304" pitchFamily="18" charset="0"/>
                        <a:ea typeface="Times New Roman" panose="02020603050405020304" pitchFamily="18" charset="0"/>
                      </a:endParaRPr>
                    </a:p>
                  </a:txBody>
                  <a:tcPr marL="43309" marR="43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solidFill>
                            <a:srgbClr val="FFFF00"/>
                          </a:solidFill>
                          <a:effectLst/>
                          <a:latin typeface="Arial" panose="020B0604020202020204" pitchFamily="34" charset="0"/>
                          <a:ea typeface="Times New Roman" panose="02020603050405020304" pitchFamily="18" charset="0"/>
                        </a:rPr>
                        <a:t>Elective or </a:t>
                      </a:r>
                      <a:endParaRPr lang="en-US" sz="1000" dirty="0">
                        <a:solidFill>
                          <a:srgbClr val="FFFF00"/>
                        </a:solidFill>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solidFill>
                            <a:srgbClr val="FFFF00"/>
                          </a:solidFill>
                          <a:effectLst/>
                          <a:latin typeface="Arial" panose="020B0604020202020204" pitchFamily="34" charset="0"/>
                          <a:ea typeface="Times New Roman" panose="02020603050405020304" pitchFamily="18" charset="0"/>
                        </a:rPr>
                        <a:t>HCC Psychology</a:t>
                      </a:r>
                      <a:endParaRPr lang="en-US" sz="1000" dirty="0">
                        <a:solidFill>
                          <a:srgbClr val="FFFF00"/>
                        </a:solidFill>
                        <a:effectLst/>
                        <a:latin typeface="Times New Roman" panose="02020603050405020304" pitchFamily="18" charset="0"/>
                        <a:ea typeface="Times New Roman" panose="02020603050405020304" pitchFamily="18" charset="0"/>
                      </a:endParaRPr>
                    </a:p>
                  </a:txBody>
                  <a:tcPr marL="43309" marR="43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09833">
                <a:tc>
                  <a:txBody>
                    <a:bodyPr/>
                    <a:lstStyle/>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7</a:t>
                      </a:r>
                      <a:endParaRPr lang="en-US" sz="1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txBody>
                  <a:tcPr marL="43309" marR="43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P.E. or equivalent</a:t>
                      </a:r>
                      <a:endParaRPr lang="en-US" sz="1000" dirty="0">
                        <a:effectLst/>
                        <a:latin typeface="Times New Roman" panose="02020603050405020304" pitchFamily="18" charset="0"/>
                        <a:ea typeface="Times New Roman" panose="02020603050405020304" pitchFamily="18" charset="0"/>
                      </a:endParaRPr>
                    </a:p>
                  </a:txBody>
                  <a:tcPr marL="43309" marR="43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Elective*</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Health online before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Graduation</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txBody>
                  <a:tcPr marL="43309" marR="43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solidFill>
                            <a:srgbClr val="FFFF00"/>
                          </a:solidFill>
                          <a:effectLst/>
                          <a:latin typeface="Arial" panose="020B0604020202020204" pitchFamily="34" charset="0"/>
                          <a:ea typeface="Times New Roman" panose="02020603050405020304" pitchFamily="18" charset="0"/>
                        </a:rPr>
                        <a:t>HCC Psychology or Elective</a:t>
                      </a:r>
                      <a:endParaRPr lang="en-US" sz="1000" dirty="0">
                        <a:solidFill>
                          <a:srgbClr val="FFFF00"/>
                        </a:solidFill>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txBody>
                  <a:tcPr marL="43309" marR="43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Elective</a:t>
                      </a:r>
                      <a:endParaRPr lang="en-US" sz="1000" dirty="0">
                        <a:effectLst/>
                        <a:latin typeface="Times New Roman" panose="02020603050405020304" pitchFamily="18" charset="0"/>
                        <a:ea typeface="Times New Roman" panose="02020603050405020304" pitchFamily="18" charset="0"/>
                      </a:endParaRPr>
                    </a:p>
                  </a:txBody>
                  <a:tcPr marL="43309" marR="43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54917">
                <a:tc>
                  <a:txBody>
                    <a:bodyPr/>
                    <a:lstStyle/>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8</a:t>
                      </a:r>
                      <a:endParaRPr lang="en-US" sz="1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txBody>
                  <a:tcPr marL="43309" marR="43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Elective or Fine Art</a:t>
                      </a:r>
                      <a:endParaRPr lang="en-US" sz="1000" dirty="0">
                        <a:effectLst/>
                        <a:latin typeface="Times New Roman" panose="02020603050405020304" pitchFamily="18" charset="0"/>
                        <a:ea typeface="Times New Roman" panose="02020603050405020304" pitchFamily="18" charset="0"/>
                      </a:endParaRPr>
                    </a:p>
                  </a:txBody>
                  <a:tcPr marL="43309" marR="43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Fine Art or Elective</a:t>
                      </a:r>
                      <a:endParaRPr lang="en-US" sz="1000" dirty="0">
                        <a:effectLst/>
                        <a:latin typeface="Times New Roman" panose="02020603050405020304" pitchFamily="18" charset="0"/>
                        <a:ea typeface="Times New Roman" panose="02020603050405020304" pitchFamily="18" charset="0"/>
                      </a:endParaRPr>
                    </a:p>
                  </a:txBody>
                  <a:tcPr marL="43309" marR="43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Elective</a:t>
                      </a:r>
                      <a:endParaRPr lang="en-US" sz="1000" dirty="0">
                        <a:effectLst/>
                        <a:latin typeface="Times New Roman" panose="02020603050405020304" pitchFamily="18" charset="0"/>
                        <a:ea typeface="Times New Roman" panose="02020603050405020304" pitchFamily="18" charset="0"/>
                      </a:endParaRPr>
                    </a:p>
                  </a:txBody>
                  <a:tcPr marL="43309" marR="43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effectLst/>
                          <a:latin typeface="Arial" panose="020B0604020202020204" pitchFamily="34" charset="0"/>
                          <a:ea typeface="Times New Roman" panose="02020603050405020304" pitchFamily="18" charset="0"/>
                        </a:rPr>
                        <a:t>Elective</a:t>
                      </a:r>
                      <a:endParaRPr lang="en-US" sz="1000" dirty="0">
                        <a:effectLst/>
                        <a:latin typeface="Times New Roman" panose="02020603050405020304" pitchFamily="18" charset="0"/>
                        <a:ea typeface="Times New Roman" panose="02020603050405020304" pitchFamily="18" charset="0"/>
                      </a:endParaRPr>
                    </a:p>
                  </a:txBody>
                  <a:tcPr marL="43309" marR="43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3" name="TextBox 2"/>
          <p:cNvSpPr txBox="1"/>
          <p:nvPr/>
        </p:nvSpPr>
        <p:spPr>
          <a:xfrm>
            <a:off x="617516" y="956055"/>
            <a:ext cx="3075073" cy="5355312"/>
          </a:xfrm>
          <a:prstGeom prst="rect">
            <a:avLst/>
          </a:prstGeom>
          <a:noFill/>
        </p:spPr>
        <p:txBody>
          <a:bodyPr wrap="none" rtlCol="0">
            <a:spAutoFit/>
          </a:bodyPr>
          <a:lstStyle/>
          <a:p>
            <a:r>
              <a:rPr lang="en-US" dirty="0" smtClean="0"/>
              <a:t>Earn college credit with </a:t>
            </a:r>
          </a:p>
          <a:p>
            <a:r>
              <a:rPr lang="en-US" dirty="0" smtClean="0"/>
              <a:t>Advanced Placement or HCC</a:t>
            </a:r>
          </a:p>
          <a:p>
            <a:r>
              <a:rPr lang="en-US" dirty="0" smtClean="0"/>
              <a:t>classes as a junior and/or </a:t>
            </a:r>
          </a:p>
          <a:p>
            <a:r>
              <a:rPr lang="en-US" dirty="0" smtClean="0"/>
              <a:t>senior. Eligible students may </a:t>
            </a:r>
          </a:p>
          <a:p>
            <a:r>
              <a:rPr lang="en-US" dirty="0" smtClean="0"/>
              <a:t>qualify with SAT, ACT, TSI </a:t>
            </a:r>
          </a:p>
          <a:p>
            <a:r>
              <a:rPr lang="en-US" dirty="0" smtClean="0"/>
              <a:t>Assessment or TAKS scores and </a:t>
            </a:r>
          </a:p>
          <a:p>
            <a:r>
              <a:rPr lang="en-US" dirty="0" smtClean="0"/>
              <a:t>earn bonus grade points. </a:t>
            </a:r>
          </a:p>
          <a:p>
            <a:r>
              <a:rPr lang="en-US" dirty="0" smtClean="0"/>
              <a:t>Tuition is free for HCC Dual </a:t>
            </a:r>
          </a:p>
          <a:p>
            <a:r>
              <a:rPr lang="en-US" dirty="0" smtClean="0"/>
              <a:t>credit classes and eligible </a:t>
            </a:r>
          </a:p>
          <a:p>
            <a:r>
              <a:rPr lang="en-US" dirty="0" smtClean="0"/>
              <a:t>students may also take classes</a:t>
            </a:r>
          </a:p>
          <a:p>
            <a:r>
              <a:rPr lang="en-US" dirty="0" smtClean="0"/>
              <a:t>only for college credit in the</a:t>
            </a:r>
          </a:p>
          <a:p>
            <a:r>
              <a:rPr lang="en-US" dirty="0" smtClean="0"/>
              <a:t>sophomore and/or junior </a:t>
            </a:r>
          </a:p>
          <a:p>
            <a:r>
              <a:rPr lang="en-US" dirty="0" smtClean="0"/>
              <a:t>summer(s) with free tuition at</a:t>
            </a:r>
          </a:p>
          <a:p>
            <a:r>
              <a:rPr lang="en-US" dirty="0" smtClean="0"/>
              <a:t>the HCC Central Campus.</a:t>
            </a:r>
          </a:p>
          <a:p>
            <a:endParaRPr lang="en-US" dirty="0" smtClean="0"/>
          </a:p>
          <a:p>
            <a:r>
              <a:rPr lang="en-US" b="1" dirty="0" smtClean="0"/>
              <a:t>IB Diploma courses in 11</a:t>
            </a:r>
            <a:r>
              <a:rPr lang="en-US" b="1" baseline="30000" dirty="0" smtClean="0"/>
              <a:t>th</a:t>
            </a:r>
            <a:r>
              <a:rPr lang="en-US" b="1" dirty="0" smtClean="0"/>
              <a:t> </a:t>
            </a:r>
          </a:p>
          <a:p>
            <a:r>
              <a:rPr lang="en-US" b="1" dirty="0" smtClean="0"/>
              <a:t>and/or 12</a:t>
            </a:r>
            <a:r>
              <a:rPr lang="en-US" b="1" baseline="30000" dirty="0" smtClean="0"/>
              <a:t>th</a:t>
            </a:r>
            <a:r>
              <a:rPr lang="en-US" b="1" dirty="0" smtClean="0"/>
              <a:t> grade may also </a:t>
            </a:r>
          </a:p>
          <a:p>
            <a:r>
              <a:rPr lang="en-US" b="1" dirty="0" smtClean="0"/>
              <a:t>be added to earn college </a:t>
            </a:r>
          </a:p>
          <a:p>
            <a:r>
              <a:rPr lang="en-US" b="1" dirty="0" smtClean="0"/>
              <a:t>credit.</a:t>
            </a:r>
            <a:endParaRPr lang="en-US" b="1" dirty="0"/>
          </a:p>
        </p:txBody>
      </p:sp>
    </p:spTree>
    <p:extLst>
      <p:ext uri="{BB962C8B-B14F-4D97-AF65-F5344CB8AC3E}">
        <p14:creationId xmlns:p14="http://schemas.microsoft.com/office/powerpoint/2010/main" val="86184202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3912" y="-343383"/>
            <a:ext cx="9905998" cy="1478570"/>
          </a:xfrm>
        </p:spPr>
        <p:txBody>
          <a:bodyPr/>
          <a:lstStyle/>
          <a:p>
            <a:pPr algn="ctr"/>
            <a:r>
              <a:rPr lang="en-US" b="1" dirty="0" smtClean="0">
                <a:solidFill>
                  <a:srgbClr val="FF0000"/>
                </a:solidFill>
              </a:rPr>
              <a:t>My plan</a:t>
            </a:r>
            <a:endParaRPr lang="en-US" b="1" dirty="0">
              <a:solidFill>
                <a:srgbClr val="FF0000"/>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672053332"/>
              </p:ext>
            </p:extLst>
          </p:nvPr>
        </p:nvGraphicFramePr>
        <p:xfrm>
          <a:off x="2600697" y="843149"/>
          <a:ext cx="6662057" cy="5571098"/>
        </p:xfrm>
        <a:graphic>
          <a:graphicData uri="http://schemas.openxmlformats.org/drawingml/2006/table">
            <a:tbl>
              <a:tblPr firstRow="1" firstCol="1" lastRow="1" lastCol="1" bandRow="1" bandCol="1"/>
              <a:tblGrid>
                <a:gridCol w="234391"/>
                <a:gridCol w="1606582"/>
                <a:gridCol w="1637238"/>
                <a:gridCol w="1576596"/>
                <a:gridCol w="1607250"/>
              </a:tblGrid>
              <a:tr h="210906">
                <a:tc>
                  <a:txBody>
                    <a:bodyPr/>
                    <a:lstStyle/>
                    <a:p>
                      <a:pPr marL="0" marR="0">
                        <a:spcBef>
                          <a:spcPts val="0"/>
                        </a:spcBef>
                        <a:spcAft>
                          <a:spcPts val="0"/>
                        </a:spcAft>
                      </a:pPr>
                      <a:r>
                        <a:rPr lang="en-US" sz="1000" dirty="0">
                          <a:effectLst/>
                          <a:latin typeface="Times New Roman" panose="02020603050405020304" pitchFamily="18" charset="0"/>
                          <a:ea typeface="Times New Roman" panose="02020603050405020304" pitchFamily="18" charset="0"/>
                        </a:rPr>
                        <a:t> </a:t>
                      </a:r>
                    </a:p>
                  </a:txBody>
                  <a:tcPr marL="31617" marR="316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b="1" dirty="0">
                          <a:effectLst/>
                          <a:latin typeface="Arial" panose="020B0604020202020204" pitchFamily="34" charset="0"/>
                          <a:ea typeface="Times New Roman" panose="02020603050405020304" pitchFamily="18" charset="0"/>
                        </a:rPr>
                        <a:t>9</a:t>
                      </a:r>
                      <a:r>
                        <a:rPr lang="en-US" sz="1000" b="1" baseline="30000" dirty="0">
                          <a:effectLst/>
                          <a:latin typeface="Arial" panose="020B0604020202020204" pitchFamily="34" charset="0"/>
                          <a:ea typeface="Times New Roman" panose="02020603050405020304" pitchFamily="18" charset="0"/>
                        </a:rPr>
                        <a:t>th</a:t>
                      </a:r>
                      <a:r>
                        <a:rPr lang="en-US" sz="1000" b="1" dirty="0">
                          <a:effectLst/>
                          <a:latin typeface="Arial" panose="020B0604020202020204" pitchFamily="34" charset="0"/>
                          <a:ea typeface="Times New Roman" panose="02020603050405020304" pitchFamily="18" charset="0"/>
                        </a:rPr>
                        <a:t> Grade</a:t>
                      </a:r>
                      <a:endParaRPr lang="en-US" sz="1000" dirty="0">
                        <a:effectLst/>
                        <a:latin typeface="Times New Roman" panose="02020603050405020304" pitchFamily="18" charset="0"/>
                        <a:ea typeface="Times New Roman" panose="02020603050405020304" pitchFamily="18" charset="0"/>
                      </a:endParaRPr>
                    </a:p>
                  </a:txBody>
                  <a:tcPr marL="31617" marR="316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b="1" dirty="0">
                          <a:effectLst/>
                          <a:latin typeface="Arial" panose="020B0604020202020204" pitchFamily="34" charset="0"/>
                          <a:ea typeface="Times New Roman" panose="02020603050405020304" pitchFamily="18" charset="0"/>
                        </a:rPr>
                        <a:t>10</a:t>
                      </a:r>
                      <a:r>
                        <a:rPr lang="en-US" sz="1000" b="1" baseline="30000" dirty="0">
                          <a:effectLst/>
                          <a:latin typeface="Arial" panose="020B0604020202020204" pitchFamily="34" charset="0"/>
                          <a:ea typeface="Times New Roman" panose="02020603050405020304" pitchFamily="18" charset="0"/>
                        </a:rPr>
                        <a:t>th</a:t>
                      </a:r>
                      <a:r>
                        <a:rPr lang="en-US" sz="1000" b="1" dirty="0">
                          <a:effectLst/>
                          <a:latin typeface="Arial" panose="020B0604020202020204" pitchFamily="34" charset="0"/>
                          <a:ea typeface="Times New Roman" panose="02020603050405020304" pitchFamily="18" charset="0"/>
                        </a:rPr>
                        <a:t> Grade</a:t>
                      </a:r>
                      <a:endParaRPr lang="en-US" sz="1000" dirty="0">
                        <a:effectLst/>
                        <a:latin typeface="Times New Roman" panose="02020603050405020304" pitchFamily="18" charset="0"/>
                        <a:ea typeface="Times New Roman" panose="02020603050405020304" pitchFamily="18" charset="0"/>
                      </a:endParaRPr>
                    </a:p>
                  </a:txBody>
                  <a:tcPr marL="31617" marR="316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b="1" dirty="0">
                          <a:effectLst/>
                          <a:latin typeface="Arial" panose="020B0604020202020204" pitchFamily="34" charset="0"/>
                          <a:ea typeface="Times New Roman" panose="02020603050405020304" pitchFamily="18" charset="0"/>
                        </a:rPr>
                        <a:t>11</a:t>
                      </a:r>
                      <a:r>
                        <a:rPr lang="en-US" sz="1000" b="1" baseline="30000" dirty="0">
                          <a:effectLst/>
                          <a:latin typeface="Arial" panose="020B0604020202020204" pitchFamily="34" charset="0"/>
                          <a:ea typeface="Times New Roman" panose="02020603050405020304" pitchFamily="18" charset="0"/>
                        </a:rPr>
                        <a:t>th</a:t>
                      </a:r>
                      <a:r>
                        <a:rPr lang="en-US" sz="1000" b="1" dirty="0">
                          <a:effectLst/>
                          <a:latin typeface="Arial" panose="020B0604020202020204" pitchFamily="34" charset="0"/>
                          <a:ea typeface="Times New Roman" panose="02020603050405020304" pitchFamily="18" charset="0"/>
                        </a:rPr>
                        <a:t> Grade</a:t>
                      </a:r>
                      <a:endParaRPr lang="en-US" sz="1000" dirty="0">
                        <a:effectLst/>
                        <a:latin typeface="Times New Roman" panose="02020603050405020304" pitchFamily="18" charset="0"/>
                        <a:ea typeface="Times New Roman" panose="02020603050405020304" pitchFamily="18" charset="0"/>
                      </a:endParaRPr>
                    </a:p>
                  </a:txBody>
                  <a:tcPr marL="31617" marR="316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b="1" dirty="0">
                          <a:effectLst/>
                          <a:latin typeface="Arial" panose="020B0604020202020204" pitchFamily="34" charset="0"/>
                          <a:ea typeface="Times New Roman" panose="02020603050405020304" pitchFamily="18" charset="0"/>
                        </a:rPr>
                        <a:t>12</a:t>
                      </a:r>
                      <a:r>
                        <a:rPr lang="en-US" sz="1000" b="1" baseline="30000" dirty="0">
                          <a:effectLst/>
                          <a:latin typeface="Arial" panose="020B0604020202020204" pitchFamily="34" charset="0"/>
                          <a:ea typeface="Times New Roman" panose="02020603050405020304" pitchFamily="18" charset="0"/>
                        </a:rPr>
                        <a:t>th</a:t>
                      </a:r>
                      <a:r>
                        <a:rPr lang="en-US" sz="1000" b="1" dirty="0">
                          <a:effectLst/>
                          <a:latin typeface="Arial" panose="020B0604020202020204" pitchFamily="34" charset="0"/>
                          <a:ea typeface="Times New Roman" panose="02020603050405020304" pitchFamily="18" charset="0"/>
                        </a:rPr>
                        <a:t> Grade</a:t>
                      </a:r>
                      <a:endParaRPr lang="en-US" sz="1000" dirty="0">
                        <a:effectLst/>
                        <a:latin typeface="Times New Roman" panose="02020603050405020304" pitchFamily="18" charset="0"/>
                        <a:ea typeface="Times New Roman" panose="02020603050405020304" pitchFamily="18" charset="0"/>
                      </a:endParaRPr>
                    </a:p>
                  </a:txBody>
                  <a:tcPr marL="31617" marR="316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70024">
                <a:tc>
                  <a:txBody>
                    <a:bodyPr/>
                    <a:lstStyle/>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1</a:t>
                      </a:r>
                      <a:endParaRPr lang="en-US" sz="1000" dirty="0">
                        <a:effectLst/>
                        <a:latin typeface="Times New Roman" panose="02020603050405020304" pitchFamily="18" charset="0"/>
                        <a:ea typeface="Times New Roman" panose="02020603050405020304" pitchFamily="18" charset="0"/>
                      </a:endParaRPr>
                    </a:p>
                  </a:txBody>
                  <a:tcPr marL="31617" marR="316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dirty="0">
                          <a:effectLst/>
                          <a:latin typeface="Times New Roman" panose="02020603050405020304" pitchFamily="18" charset="0"/>
                          <a:ea typeface="Times New Roman" panose="02020603050405020304" pitchFamily="18" charset="0"/>
                        </a:rPr>
                        <a:t> </a:t>
                      </a:r>
                    </a:p>
                  </a:txBody>
                  <a:tcPr marL="31617" marR="316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dirty="0">
                          <a:effectLst/>
                          <a:latin typeface="Times New Roman" panose="02020603050405020304" pitchFamily="18" charset="0"/>
                          <a:ea typeface="Times New Roman" panose="02020603050405020304" pitchFamily="18" charset="0"/>
                        </a:rPr>
                        <a:t> </a:t>
                      </a:r>
                    </a:p>
                  </a:txBody>
                  <a:tcPr marL="31617" marR="316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dirty="0">
                          <a:effectLst/>
                          <a:latin typeface="Times New Roman" panose="02020603050405020304" pitchFamily="18" charset="0"/>
                          <a:ea typeface="Times New Roman" panose="02020603050405020304" pitchFamily="18" charset="0"/>
                        </a:rPr>
                        <a:t> </a:t>
                      </a:r>
                    </a:p>
                  </a:txBody>
                  <a:tcPr marL="31617" marR="316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dirty="0">
                          <a:effectLst/>
                          <a:latin typeface="Times New Roman" panose="02020603050405020304" pitchFamily="18" charset="0"/>
                          <a:ea typeface="Times New Roman" panose="02020603050405020304" pitchFamily="18" charset="0"/>
                        </a:rPr>
                        <a:t> </a:t>
                      </a:r>
                    </a:p>
                  </a:txBody>
                  <a:tcPr marL="31617" marR="316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70024">
                <a:tc>
                  <a:txBody>
                    <a:bodyPr/>
                    <a:lstStyle/>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2</a:t>
                      </a:r>
                      <a:endParaRPr lang="en-US" sz="1000" dirty="0">
                        <a:effectLst/>
                        <a:latin typeface="Times New Roman" panose="02020603050405020304" pitchFamily="18" charset="0"/>
                        <a:ea typeface="Times New Roman" panose="02020603050405020304" pitchFamily="18" charset="0"/>
                      </a:endParaRPr>
                    </a:p>
                  </a:txBody>
                  <a:tcPr marL="31617" marR="316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dirty="0">
                          <a:effectLst/>
                          <a:latin typeface="Times New Roman" panose="02020603050405020304" pitchFamily="18" charset="0"/>
                          <a:ea typeface="Times New Roman" panose="02020603050405020304" pitchFamily="18" charset="0"/>
                        </a:rPr>
                        <a:t> </a:t>
                      </a:r>
                    </a:p>
                  </a:txBody>
                  <a:tcPr marL="31617" marR="316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dirty="0">
                          <a:effectLst/>
                          <a:latin typeface="Times New Roman" panose="02020603050405020304" pitchFamily="18" charset="0"/>
                          <a:ea typeface="Times New Roman" panose="02020603050405020304" pitchFamily="18" charset="0"/>
                        </a:rPr>
                        <a:t> </a:t>
                      </a:r>
                    </a:p>
                  </a:txBody>
                  <a:tcPr marL="31617" marR="316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dirty="0">
                          <a:effectLst/>
                          <a:latin typeface="Times New Roman" panose="02020603050405020304" pitchFamily="18" charset="0"/>
                          <a:ea typeface="Times New Roman" panose="02020603050405020304" pitchFamily="18" charset="0"/>
                        </a:rPr>
                        <a:t> </a:t>
                      </a:r>
                    </a:p>
                  </a:txBody>
                  <a:tcPr marL="31617" marR="316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dirty="0">
                          <a:effectLst/>
                          <a:latin typeface="Times New Roman" panose="02020603050405020304" pitchFamily="18" charset="0"/>
                          <a:ea typeface="Times New Roman" panose="02020603050405020304" pitchFamily="18" charset="0"/>
                        </a:rPr>
                        <a:t> </a:t>
                      </a:r>
                    </a:p>
                  </a:txBody>
                  <a:tcPr marL="31617" marR="316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70024">
                <a:tc>
                  <a:txBody>
                    <a:bodyPr/>
                    <a:lstStyle/>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3</a:t>
                      </a:r>
                      <a:endParaRPr lang="en-US" sz="1000" dirty="0">
                        <a:effectLst/>
                        <a:latin typeface="Times New Roman" panose="02020603050405020304" pitchFamily="18" charset="0"/>
                        <a:ea typeface="Times New Roman" panose="02020603050405020304" pitchFamily="18" charset="0"/>
                      </a:endParaRPr>
                    </a:p>
                  </a:txBody>
                  <a:tcPr marL="31617" marR="316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dirty="0">
                          <a:effectLst/>
                          <a:latin typeface="Times New Roman" panose="02020603050405020304" pitchFamily="18" charset="0"/>
                          <a:ea typeface="Times New Roman" panose="02020603050405020304" pitchFamily="18" charset="0"/>
                        </a:rPr>
                        <a:t> </a:t>
                      </a:r>
                    </a:p>
                  </a:txBody>
                  <a:tcPr marL="31617" marR="316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dirty="0">
                          <a:effectLst/>
                          <a:latin typeface="Times New Roman" panose="02020603050405020304" pitchFamily="18" charset="0"/>
                          <a:ea typeface="Times New Roman" panose="02020603050405020304" pitchFamily="18" charset="0"/>
                        </a:rPr>
                        <a:t> </a:t>
                      </a:r>
                    </a:p>
                  </a:txBody>
                  <a:tcPr marL="31617" marR="316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dirty="0">
                          <a:effectLst/>
                          <a:latin typeface="Times New Roman" panose="02020603050405020304" pitchFamily="18" charset="0"/>
                          <a:ea typeface="Times New Roman" panose="02020603050405020304" pitchFamily="18" charset="0"/>
                        </a:rPr>
                        <a:t> </a:t>
                      </a:r>
                    </a:p>
                  </a:txBody>
                  <a:tcPr marL="31617" marR="316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dirty="0">
                          <a:effectLst/>
                          <a:latin typeface="Times New Roman" panose="02020603050405020304" pitchFamily="18" charset="0"/>
                          <a:ea typeface="Times New Roman" panose="02020603050405020304" pitchFamily="18" charset="0"/>
                        </a:rPr>
                        <a:t> </a:t>
                      </a:r>
                    </a:p>
                  </a:txBody>
                  <a:tcPr marL="31617" marR="316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70024">
                <a:tc>
                  <a:txBody>
                    <a:bodyPr/>
                    <a:lstStyle/>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4</a:t>
                      </a:r>
                      <a:endParaRPr lang="en-US" sz="1000" dirty="0">
                        <a:effectLst/>
                        <a:latin typeface="Times New Roman" panose="02020603050405020304" pitchFamily="18" charset="0"/>
                        <a:ea typeface="Times New Roman" panose="02020603050405020304" pitchFamily="18" charset="0"/>
                      </a:endParaRPr>
                    </a:p>
                  </a:txBody>
                  <a:tcPr marL="31617" marR="316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dirty="0">
                          <a:effectLst/>
                          <a:latin typeface="Times New Roman" panose="02020603050405020304" pitchFamily="18" charset="0"/>
                          <a:ea typeface="Times New Roman" panose="02020603050405020304" pitchFamily="18" charset="0"/>
                        </a:rPr>
                        <a:t> </a:t>
                      </a:r>
                    </a:p>
                  </a:txBody>
                  <a:tcPr marL="31617" marR="316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dirty="0">
                          <a:effectLst/>
                          <a:latin typeface="Times New Roman" panose="02020603050405020304" pitchFamily="18" charset="0"/>
                          <a:ea typeface="Times New Roman" panose="02020603050405020304" pitchFamily="18" charset="0"/>
                        </a:rPr>
                        <a:t> </a:t>
                      </a:r>
                    </a:p>
                  </a:txBody>
                  <a:tcPr marL="31617" marR="316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dirty="0">
                          <a:effectLst/>
                          <a:latin typeface="Times New Roman" panose="02020603050405020304" pitchFamily="18" charset="0"/>
                          <a:ea typeface="Times New Roman" panose="02020603050405020304" pitchFamily="18" charset="0"/>
                        </a:rPr>
                        <a:t> </a:t>
                      </a:r>
                    </a:p>
                  </a:txBody>
                  <a:tcPr marL="31617" marR="316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dirty="0">
                          <a:effectLst/>
                          <a:latin typeface="Times New Roman" panose="02020603050405020304" pitchFamily="18" charset="0"/>
                          <a:ea typeface="Times New Roman" panose="02020603050405020304" pitchFamily="18" charset="0"/>
                        </a:rPr>
                        <a:t> </a:t>
                      </a:r>
                    </a:p>
                  </a:txBody>
                  <a:tcPr marL="31617" marR="316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70024">
                <a:tc>
                  <a:txBody>
                    <a:bodyPr/>
                    <a:lstStyle/>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5</a:t>
                      </a:r>
                      <a:endParaRPr lang="en-US" sz="1000" dirty="0">
                        <a:effectLst/>
                        <a:latin typeface="Times New Roman" panose="02020603050405020304" pitchFamily="18" charset="0"/>
                        <a:ea typeface="Times New Roman" panose="02020603050405020304" pitchFamily="18" charset="0"/>
                      </a:endParaRPr>
                    </a:p>
                  </a:txBody>
                  <a:tcPr marL="31617" marR="316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dirty="0">
                          <a:effectLst/>
                          <a:latin typeface="Times New Roman" panose="02020603050405020304" pitchFamily="18" charset="0"/>
                          <a:ea typeface="Times New Roman" panose="02020603050405020304" pitchFamily="18" charset="0"/>
                        </a:rPr>
                        <a:t> </a:t>
                      </a:r>
                    </a:p>
                  </a:txBody>
                  <a:tcPr marL="31617" marR="316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dirty="0">
                          <a:effectLst/>
                          <a:latin typeface="Times New Roman" panose="02020603050405020304" pitchFamily="18" charset="0"/>
                          <a:ea typeface="Times New Roman" panose="02020603050405020304" pitchFamily="18" charset="0"/>
                        </a:rPr>
                        <a:t> </a:t>
                      </a:r>
                    </a:p>
                  </a:txBody>
                  <a:tcPr marL="31617" marR="316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dirty="0">
                          <a:effectLst/>
                          <a:latin typeface="Times New Roman" panose="02020603050405020304" pitchFamily="18" charset="0"/>
                          <a:ea typeface="Times New Roman" panose="02020603050405020304" pitchFamily="18" charset="0"/>
                        </a:rPr>
                        <a:t> </a:t>
                      </a:r>
                    </a:p>
                  </a:txBody>
                  <a:tcPr marL="31617" marR="316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dirty="0">
                          <a:effectLst/>
                          <a:latin typeface="Times New Roman" panose="02020603050405020304" pitchFamily="18" charset="0"/>
                          <a:ea typeface="Times New Roman" panose="02020603050405020304" pitchFamily="18" charset="0"/>
                        </a:rPr>
                        <a:t> </a:t>
                      </a:r>
                    </a:p>
                  </a:txBody>
                  <a:tcPr marL="31617" marR="316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70024">
                <a:tc>
                  <a:txBody>
                    <a:bodyPr/>
                    <a:lstStyle/>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6</a:t>
                      </a:r>
                      <a:endParaRPr lang="en-US" sz="1000" dirty="0">
                        <a:effectLst/>
                        <a:latin typeface="Times New Roman" panose="02020603050405020304" pitchFamily="18" charset="0"/>
                        <a:ea typeface="Times New Roman" panose="02020603050405020304" pitchFamily="18" charset="0"/>
                      </a:endParaRPr>
                    </a:p>
                  </a:txBody>
                  <a:tcPr marL="31617" marR="316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dirty="0">
                          <a:effectLst/>
                          <a:latin typeface="Times New Roman" panose="02020603050405020304" pitchFamily="18" charset="0"/>
                          <a:ea typeface="Times New Roman" panose="02020603050405020304" pitchFamily="18" charset="0"/>
                        </a:rPr>
                        <a:t> </a:t>
                      </a:r>
                    </a:p>
                  </a:txBody>
                  <a:tcPr marL="31617" marR="316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dirty="0">
                          <a:effectLst/>
                          <a:latin typeface="Times New Roman" panose="02020603050405020304" pitchFamily="18" charset="0"/>
                          <a:ea typeface="Times New Roman" panose="02020603050405020304" pitchFamily="18" charset="0"/>
                        </a:rPr>
                        <a:t> </a:t>
                      </a:r>
                    </a:p>
                  </a:txBody>
                  <a:tcPr marL="31617" marR="316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dirty="0">
                          <a:effectLst/>
                          <a:latin typeface="Times New Roman" panose="02020603050405020304" pitchFamily="18" charset="0"/>
                          <a:ea typeface="Times New Roman" panose="02020603050405020304" pitchFamily="18" charset="0"/>
                        </a:rPr>
                        <a:t> </a:t>
                      </a:r>
                    </a:p>
                  </a:txBody>
                  <a:tcPr marL="31617" marR="316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dirty="0">
                          <a:effectLst/>
                          <a:latin typeface="Times New Roman" panose="02020603050405020304" pitchFamily="18" charset="0"/>
                          <a:ea typeface="Times New Roman" panose="02020603050405020304" pitchFamily="18" charset="0"/>
                        </a:rPr>
                        <a:t> </a:t>
                      </a:r>
                    </a:p>
                  </a:txBody>
                  <a:tcPr marL="31617" marR="316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70024">
                <a:tc>
                  <a:txBody>
                    <a:bodyPr/>
                    <a:lstStyle/>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7</a:t>
                      </a:r>
                      <a:endParaRPr lang="en-US" sz="1000" dirty="0">
                        <a:effectLst/>
                        <a:latin typeface="Times New Roman" panose="02020603050405020304" pitchFamily="18" charset="0"/>
                        <a:ea typeface="Times New Roman" panose="02020603050405020304" pitchFamily="18" charset="0"/>
                      </a:endParaRPr>
                    </a:p>
                  </a:txBody>
                  <a:tcPr marL="31617" marR="316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dirty="0">
                          <a:effectLst/>
                          <a:latin typeface="Times New Roman" panose="02020603050405020304" pitchFamily="18" charset="0"/>
                          <a:ea typeface="Times New Roman" panose="02020603050405020304" pitchFamily="18" charset="0"/>
                        </a:rPr>
                        <a:t> </a:t>
                      </a:r>
                    </a:p>
                  </a:txBody>
                  <a:tcPr marL="31617" marR="316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dirty="0">
                          <a:effectLst/>
                          <a:latin typeface="Times New Roman" panose="02020603050405020304" pitchFamily="18" charset="0"/>
                          <a:ea typeface="Times New Roman" panose="02020603050405020304" pitchFamily="18" charset="0"/>
                        </a:rPr>
                        <a:t> </a:t>
                      </a:r>
                    </a:p>
                  </a:txBody>
                  <a:tcPr marL="31617" marR="316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dirty="0">
                          <a:effectLst/>
                          <a:latin typeface="Times New Roman" panose="02020603050405020304" pitchFamily="18" charset="0"/>
                          <a:ea typeface="Times New Roman" panose="02020603050405020304" pitchFamily="18" charset="0"/>
                        </a:rPr>
                        <a:t> </a:t>
                      </a:r>
                    </a:p>
                  </a:txBody>
                  <a:tcPr marL="31617" marR="316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dirty="0">
                          <a:effectLst/>
                          <a:latin typeface="Times New Roman" panose="02020603050405020304" pitchFamily="18" charset="0"/>
                          <a:ea typeface="Times New Roman" panose="02020603050405020304" pitchFamily="18" charset="0"/>
                        </a:rPr>
                        <a:t> </a:t>
                      </a:r>
                    </a:p>
                  </a:txBody>
                  <a:tcPr marL="31617" marR="316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70024">
                <a:tc>
                  <a:txBody>
                    <a:bodyPr/>
                    <a:lstStyle/>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000" b="1" dirty="0">
                          <a:effectLst/>
                          <a:latin typeface="Arial" panose="020B0604020202020204" pitchFamily="34" charset="0"/>
                          <a:ea typeface="Times New Roman" panose="02020603050405020304" pitchFamily="18" charset="0"/>
                        </a:rPr>
                        <a:t>8</a:t>
                      </a:r>
                      <a:endParaRPr lang="en-US" sz="1000" dirty="0">
                        <a:effectLst/>
                        <a:latin typeface="Times New Roman" panose="02020603050405020304" pitchFamily="18" charset="0"/>
                        <a:ea typeface="Times New Roman" panose="02020603050405020304" pitchFamily="18" charset="0"/>
                      </a:endParaRPr>
                    </a:p>
                  </a:txBody>
                  <a:tcPr marL="31617" marR="316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dirty="0">
                          <a:effectLst/>
                          <a:latin typeface="Times New Roman" panose="02020603050405020304" pitchFamily="18" charset="0"/>
                          <a:ea typeface="Times New Roman" panose="02020603050405020304" pitchFamily="18" charset="0"/>
                        </a:rPr>
                        <a:t> </a:t>
                      </a:r>
                    </a:p>
                  </a:txBody>
                  <a:tcPr marL="31617" marR="316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dirty="0">
                          <a:effectLst/>
                          <a:latin typeface="Times New Roman" panose="02020603050405020304" pitchFamily="18" charset="0"/>
                          <a:ea typeface="Times New Roman" panose="02020603050405020304" pitchFamily="18" charset="0"/>
                        </a:rPr>
                        <a:t> </a:t>
                      </a:r>
                    </a:p>
                  </a:txBody>
                  <a:tcPr marL="31617" marR="316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dirty="0">
                          <a:effectLst/>
                          <a:latin typeface="Times New Roman" panose="02020603050405020304" pitchFamily="18" charset="0"/>
                          <a:ea typeface="Times New Roman" panose="02020603050405020304" pitchFamily="18" charset="0"/>
                        </a:rPr>
                        <a:t> </a:t>
                      </a:r>
                    </a:p>
                  </a:txBody>
                  <a:tcPr marL="31617" marR="316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dirty="0">
                          <a:effectLst/>
                          <a:latin typeface="Times New Roman" panose="02020603050405020304" pitchFamily="18" charset="0"/>
                          <a:ea typeface="Times New Roman" panose="02020603050405020304" pitchFamily="18" charset="0"/>
                        </a:rPr>
                        <a:t> </a:t>
                      </a:r>
                    </a:p>
                  </a:txBody>
                  <a:tcPr marL="31617" marR="316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59905968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133600" y="136870"/>
            <a:ext cx="8771965" cy="5757474"/>
          </a:xfrm>
          <a:prstGeom prst="rect">
            <a:avLst/>
          </a:prstGeom>
        </p:spPr>
        <p:txBody>
          <a:bodyPr wrap="square">
            <a:spAutoFit/>
          </a:bodyPr>
          <a:lstStyle/>
          <a:p>
            <a:pPr algn="ctr">
              <a:lnSpc>
                <a:spcPct val="107000"/>
              </a:lnSpc>
              <a:spcAft>
                <a:spcPts val="800"/>
              </a:spcAft>
            </a:pPr>
            <a:r>
              <a:rPr lang="en-US" b="1" i="1" dirty="0" smtClean="0">
                <a:solidFill>
                  <a:srgbClr val="FF0000"/>
                </a:solidFill>
                <a:latin typeface="Calibri" panose="020F0502020204030204" pitchFamily="34" charset="0"/>
                <a:ea typeface="Calibri" panose="020F0502020204030204" pitchFamily="34" charset="0"/>
                <a:cs typeface="Times New Roman" panose="02020603050405020304" pitchFamily="18" charset="0"/>
              </a:rPr>
              <a:t>ACADEMIC ADVISORS </a:t>
            </a:r>
            <a:r>
              <a:rPr lang="en-US" b="1" i="1" dirty="0">
                <a:solidFill>
                  <a:srgbClr val="FF0000"/>
                </a:solidFill>
                <a:latin typeface="Calibri" panose="020F0502020204030204" pitchFamily="34" charset="0"/>
                <a:ea typeface="Calibri" panose="020F0502020204030204" pitchFamily="34" charset="0"/>
                <a:cs typeface="Times New Roman" panose="02020603050405020304" pitchFamily="18" charset="0"/>
              </a:rPr>
              <a:t>(ALPHA)</a:t>
            </a:r>
          </a:p>
          <a:p>
            <a:pPr algn="ctr">
              <a:lnSpc>
                <a:spcPct val="107000"/>
              </a:lnSpc>
              <a:spcAft>
                <a:spcPts val="800"/>
              </a:spcAft>
            </a:pPr>
            <a:r>
              <a:rPr lang="en-US" dirty="0">
                <a:latin typeface="Calibri" panose="020F0502020204030204" pitchFamily="34" charset="0"/>
                <a:ea typeface="Calibri" panose="020F0502020204030204" pitchFamily="34" charset="0"/>
                <a:cs typeface="Times New Roman" panose="02020603050405020304" pitchFamily="18" charset="0"/>
              </a:rPr>
              <a:t>IB/OFFICE 2 (Magnet Students)</a:t>
            </a:r>
          </a:p>
          <a:p>
            <a:pPr marL="342900" marR="0" lvl="0" indent="-342900">
              <a:lnSpc>
                <a:spcPct val="107000"/>
              </a:lnSpc>
              <a:spcBef>
                <a:spcPts val="0"/>
              </a:spcBef>
              <a:spcAft>
                <a:spcPts val="0"/>
              </a:spcAft>
              <a:buFont typeface="Symbol" panose="05050102010706020507" pitchFamily="18" charset="2"/>
              <a:buChar char=""/>
            </a:pPr>
            <a:r>
              <a:rPr lang="en-US" dirty="0">
                <a:latin typeface="Calibri" panose="020F0502020204030204" pitchFamily="34" charset="0"/>
                <a:ea typeface="Calibri" panose="020F0502020204030204" pitchFamily="34" charset="0"/>
                <a:cs typeface="Times New Roman" panose="02020603050405020304" pitchFamily="18" charset="0"/>
              </a:rPr>
              <a:t>ERVING/ENG	</a:t>
            </a:r>
            <a:r>
              <a:rPr lang="en-US" dirty="0" smtClean="0">
                <a:latin typeface="Calibri" panose="020F0502020204030204" pitchFamily="34" charset="0"/>
                <a:ea typeface="Calibri" panose="020F0502020204030204" pitchFamily="34" charset="0"/>
                <a:cs typeface="Times New Roman" panose="02020603050405020304" pitchFamily="18" charset="0"/>
              </a:rPr>
              <a:t>	A-G 				</a:t>
            </a:r>
            <a:r>
              <a:rPr lang="en-US" dirty="0" smtClean="0">
                <a:latin typeface="Calibri" panose="020F0502020204030204" pitchFamily="34" charset="0"/>
                <a:ea typeface="Calibri" panose="020F0502020204030204" pitchFamily="34" charset="0"/>
                <a:cs typeface="Times New Roman" panose="02020603050405020304" pitchFamily="18" charset="0"/>
                <a:hlinkClick r:id="rId2"/>
              </a:rPr>
              <a:t>Mervin@houstonisd.org</a:t>
            </a:r>
            <a:r>
              <a:rPr lang="en-US" dirty="0" smtClean="0">
                <a:latin typeface="Calibri" panose="020F0502020204030204" pitchFamily="34" charset="0"/>
                <a:ea typeface="Calibri" panose="020F0502020204030204" pitchFamily="34" charset="0"/>
                <a:cs typeface="Times New Roman" panose="02020603050405020304" pitchFamily="18" charset="0"/>
              </a:rPr>
              <a:t> / </a:t>
            </a:r>
            <a:r>
              <a:rPr lang="en-US" dirty="0" smtClean="0">
                <a:latin typeface="Calibri" panose="020F0502020204030204" pitchFamily="34" charset="0"/>
                <a:ea typeface="Calibri" panose="020F0502020204030204" pitchFamily="34" charset="0"/>
                <a:cs typeface="Times New Roman" panose="02020603050405020304" pitchFamily="18" charset="0"/>
                <a:hlinkClick r:id="rId3"/>
              </a:rPr>
              <a:t>Seng@houstonisd.org</a:t>
            </a:r>
            <a:r>
              <a:rPr lang="en-US" dirty="0" smtClean="0">
                <a:latin typeface="Calibri" panose="020F0502020204030204" pitchFamily="34" charset="0"/>
                <a:ea typeface="Calibri" panose="020F0502020204030204" pitchFamily="34" charset="0"/>
                <a:cs typeface="Times New Roman" panose="02020603050405020304" pitchFamily="18" charset="0"/>
              </a:rPr>
              <a:t> </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dirty="0">
                <a:latin typeface="Calibri" panose="020F0502020204030204" pitchFamily="34" charset="0"/>
                <a:ea typeface="Calibri" panose="020F0502020204030204" pitchFamily="34" charset="0"/>
                <a:cs typeface="Times New Roman" panose="02020603050405020304" pitchFamily="18" charset="0"/>
              </a:rPr>
              <a:t>SYDOW		Gi – </a:t>
            </a:r>
            <a:r>
              <a:rPr lang="en-US" dirty="0" smtClean="0">
                <a:latin typeface="Calibri" panose="020F0502020204030204" pitchFamily="34" charset="0"/>
                <a:ea typeface="Calibri" panose="020F0502020204030204" pitchFamily="34" charset="0"/>
                <a:cs typeface="Times New Roman" panose="02020603050405020304" pitchFamily="18" charset="0"/>
              </a:rPr>
              <a:t>0   				</a:t>
            </a:r>
            <a:r>
              <a:rPr lang="en-US" dirty="0" smtClean="0">
                <a:latin typeface="Calibri" panose="020F0502020204030204" pitchFamily="34" charset="0"/>
                <a:ea typeface="Calibri" panose="020F0502020204030204" pitchFamily="34" charset="0"/>
                <a:cs typeface="Times New Roman" panose="02020603050405020304" pitchFamily="18" charset="0"/>
                <a:hlinkClick r:id="rId4"/>
              </a:rPr>
              <a:t>Ksydow@houstonisd.org</a:t>
            </a:r>
            <a:r>
              <a:rPr lang="en-US" dirty="0" smtClean="0">
                <a:latin typeface="Calibri" panose="020F0502020204030204" pitchFamily="34" charset="0"/>
                <a:ea typeface="Calibri" panose="020F0502020204030204" pitchFamily="34" charset="0"/>
                <a:cs typeface="Times New Roman" panose="02020603050405020304" pitchFamily="18" charset="0"/>
              </a:rPr>
              <a:t>   </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Font typeface="Symbol" panose="05050102010706020507" pitchFamily="18" charset="2"/>
              <a:buChar char=""/>
            </a:pPr>
            <a:r>
              <a:rPr lang="en-US" dirty="0">
                <a:latin typeface="Calibri" panose="020F0502020204030204" pitchFamily="34" charset="0"/>
                <a:ea typeface="Calibri" panose="020F0502020204030204" pitchFamily="34" charset="0"/>
                <a:cs typeface="Times New Roman" panose="02020603050405020304" pitchFamily="18" charset="0"/>
              </a:rPr>
              <a:t>HARRISON		P – </a:t>
            </a:r>
            <a:r>
              <a:rPr lang="en-US" dirty="0" smtClean="0">
                <a:latin typeface="Calibri" panose="020F0502020204030204" pitchFamily="34" charset="0"/>
                <a:ea typeface="Calibri" panose="020F0502020204030204" pitchFamily="34" charset="0"/>
                <a:cs typeface="Times New Roman" panose="02020603050405020304" pitchFamily="18" charset="0"/>
              </a:rPr>
              <a:t>Z 				</a:t>
            </a:r>
            <a:r>
              <a:rPr lang="en-US" dirty="0" smtClean="0">
                <a:latin typeface="Calibri" panose="020F0502020204030204" pitchFamily="34" charset="0"/>
                <a:ea typeface="Calibri" panose="020F0502020204030204" pitchFamily="34" charset="0"/>
                <a:cs typeface="Times New Roman" panose="02020603050405020304" pitchFamily="18" charset="0"/>
                <a:hlinkClick r:id="rId5"/>
              </a:rPr>
              <a:t>Lharri26@houstonisd.org</a:t>
            </a:r>
            <a:r>
              <a:rPr lang="en-US" dirty="0" smtClean="0">
                <a:latin typeface="Calibri" panose="020F0502020204030204" pitchFamily="34" charset="0"/>
                <a:ea typeface="Calibri" panose="020F0502020204030204" pitchFamily="34" charset="0"/>
                <a:cs typeface="Times New Roman" panose="02020603050405020304" pitchFamily="18" charset="0"/>
              </a:rPr>
              <a:t> </a:t>
            </a:r>
            <a:endParaRPr lang="en-US"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dirty="0">
                <a:latin typeface="Calibri" panose="020F0502020204030204" pitchFamily="34" charset="0"/>
                <a:ea typeface="Calibri" panose="020F0502020204030204" pitchFamily="34" charset="0"/>
                <a:cs typeface="Times New Roman" panose="02020603050405020304" pitchFamily="18" charset="0"/>
              </a:rPr>
              <a:t> </a:t>
            </a:r>
          </a:p>
          <a:p>
            <a:pPr algn="ctr">
              <a:lnSpc>
                <a:spcPct val="107000"/>
              </a:lnSpc>
              <a:spcAft>
                <a:spcPts val="800"/>
              </a:spcAft>
            </a:pPr>
            <a:r>
              <a:rPr lang="en-US" dirty="0">
                <a:latin typeface="Calibri" panose="020F0502020204030204" pitchFamily="34" charset="0"/>
                <a:ea typeface="Calibri" panose="020F0502020204030204" pitchFamily="34" charset="0"/>
                <a:cs typeface="Times New Roman" panose="02020603050405020304" pitchFamily="18" charset="0"/>
              </a:rPr>
              <a:t>ZONED/OFFICE 1 (Transfer Students)</a:t>
            </a:r>
          </a:p>
          <a:p>
            <a:pPr marL="342900" marR="0" lvl="0" indent="-342900">
              <a:lnSpc>
                <a:spcPct val="107000"/>
              </a:lnSpc>
              <a:spcBef>
                <a:spcPts val="0"/>
              </a:spcBef>
              <a:spcAft>
                <a:spcPts val="0"/>
              </a:spcAft>
              <a:buFont typeface="Symbol" panose="05050102010706020507" pitchFamily="18" charset="2"/>
              <a:buChar char=""/>
            </a:pPr>
            <a:r>
              <a:rPr lang="en-US" dirty="0">
                <a:latin typeface="Calibri" panose="020F0502020204030204" pitchFamily="34" charset="0"/>
                <a:ea typeface="Calibri" panose="020F0502020204030204" pitchFamily="34" charset="0"/>
                <a:cs typeface="Times New Roman" panose="02020603050405020304" pitchFamily="18" charset="0"/>
              </a:rPr>
              <a:t>MOSBY  		</a:t>
            </a:r>
            <a:r>
              <a:rPr lang="en-US" dirty="0" smtClean="0">
                <a:latin typeface="Calibri" panose="020F0502020204030204" pitchFamily="34" charset="0"/>
                <a:ea typeface="Calibri" panose="020F0502020204030204" pitchFamily="34" charset="0"/>
                <a:cs typeface="Times New Roman" panose="02020603050405020304" pitchFamily="18" charset="0"/>
              </a:rPr>
              <a:t>A-K	</a:t>
            </a:r>
            <a:r>
              <a:rPr lang="en-US" dirty="0" smtClean="0">
                <a:latin typeface="Calibri" panose="020F0502020204030204" pitchFamily="34" charset="0"/>
                <a:ea typeface="Calibri" panose="020F0502020204030204" pitchFamily="34" charset="0"/>
                <a:cs typeface="Times New Roman" panose="02020603050405020304" pitchFamily="18" charset="0"/>
                <a:hlinkClick r:id="rId6"/>
              </a:rPr>
              <a:t>Gmosby@houstonisd.org</a:t>
            </a:r>
            <a:r>
              <a:rPr lang="en-US" dirty="0" smtClean="0">
                <a:latin typeface="Calibri" panose="020F0502020204030204" pitchFamily="34" charset="0"/>
                <a:ea typeface="Calibri" panose="020F0502020204030204" pitchFamily="34" charset="0"/>
                <a:cs typeface="Times New Roman" panose="02020603050405020304" pitchFamily="18" charset="0"/>
              </a:rPr>
              <a:t> </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Font typeface="Symbol" panose="05050102010706020507" pitchFamily="18" charset="2"/>
              <a:buChar char=""/>
            </a:pPr>
            <a:r>
              <a:rPr lang="en-US" dirty="0">
                <a:latin typeface="Calibri" panose="020F0502020204030204" pitchFamily="34" charset="0"/>
                <a:ea typeface="Calibri" panose="020F0502020204030204" pitchFamily="34" charset="0"/>
                <a:cs typeface="Times New Roman" panose="02020603050405020304" pitchFamily="18" charset="0"/>
              </a:rPr>
              <a:t>RAIBON 		</a:t>
            </a:r>
            <a:r>
              <a:rPr lang="en-US" dirty="0" smtClean="0">
                <a:latin typeface="Calibri" panose="020F0502020204030204" pitchFamily="34" charset="0"/>
                <a:ea typeface="Calibri" panose="020F0502020204030204" pitchFamily="34" charset="0"/>
                <a:cs typeface="Times New Roman" panose="02020603050405020304" pitchFamily="18" charset="0"/>
              </a:rPr>
              <a:t>L-Z  	</a:t>
            </a:r>
            <a:r>
              <a:rPr lang="en-US" dirty="0" smtClean="0">
                <a:latin typeface="Calibri" panose="020F0502020204030204" pitchFamily="34" charset="0"/>
                <a:ea typeface="Calibri" panose="020F0502020204030204" pitchFamily="34" charset="0"/>
                <a:cs typeface="Times New Roman" panose="02020603050405020304" pitchFamily="18" charset="0"/>
                <a:hlinkClick r:id="rId7"/>
              </a:rPr>
              <a:t>Sraibon@houstonisd.org</a:t>
            </a:r>
            <a:r>
              <a:rPr lang="en-US" dirty="0" smtClean="0">
                <a:latin typeface="Calibri" panose="020F0502020204030204" pitchFamily="34" charset="0"/>
                <a:ea typeface="Calibri" panose="020F0502020204030204" pitchFamily="34" charset="0"/>
                <a:cs typeface="Times New Roman" panose="02020603050405020304" pitchFamily="18" charset="0"/>
              </a:rPr>
              <a:t> </a:t>
            </a:r>
            <a:endParaRPr lang="en-US"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dirty="0">
                <a:latin typeface="Calibri" panose="020F0502020204030204" pitchFamily="34" charset="0"/>
                <a:ea typeface="Calibri" panose="020F0502020204030204" pitchFamily="34" charset="0"/>
                <a:cs typeface="Times New Roman" panose="02020603050405020304" pitchFamily="18" charset="0"/>
              </a:rPr>
              <a:t> </a:t>
            </a:r>
          </a:p>
          <a:p>
            <a:pPr algn="ctr">
              <a:lnSpc>
                <a:spcPct val="107000"/>
              </a:lnSpc>
              <a:spcAft>
                <a:spcPts val="800"/>
              </a:spcAft>
            </a:pPr>
            <a:r>
              <a:rPr lang="en-US" dirty="0">
                <a:latin typeface="Calibri" panose="020F0502020204030204" pitchFamily="34" charset="0"/>
                <a:ea typeface="Calibri" panose="020F0502020204030204" pitchFamily="34" charset="0"/>
                <a:cs typeface="Times New Roman" panose="02020603050405020304" pitchFamily="18" charset="0"/>
              </a:rPr>
              <a:t>SPECIAL POPULATIONS</a:t>
            </a:r>
          </a:p>
          <a:p>
            <a:pPr marL="342900" marR="0" lvl="0" indent="-342900">
              <a:lnSpc>
                <a:spcPct val="107000"/>
              </a:lnSpc>
              <a:spcBef>
                <a:spcPts val="0"/>
              </a:spcBef>
              <a:spcAft>
                <a:spcPts val="800"/>
              </a:spcAft>
              <a:buFont typeface="Symbol" panose="05050102010706020507" pitchFamily="18" charset="2"/>
              <a:buChar char=""/>
            </a:pPr>
            <a:r>
              <a:rPr lang="en-US" dirty="0">
                <a:latin typeface="Calibri" panose="020F0502020204030204" pitchFamily="34" charset="0"/>
                <a:ea typeface="Calibri" panose="020F0502020204030204" pitchFamily="34" charset="0"/>
                <a:cs typeface="Times New Roman" panose="02020603050405020304" pitchFamily="18" charset="0"/>
              </a:rPr>
              <a:t>STOKES		</a:t>
            </a:r>
            <a:r>
              <a:rPr lang="en-US" dirty="0" smtClean="0">
                <a:latin typeface="Calibri" panose="020F0502020204030204" pitchFamily="34" charset="0"/>
                <a:ea typeface="Calibri" panose="020F0502020204030204" pitchFamily="34" charset="0"/>
                <a:cs typeface="Times New Roman" panose="02020603050405020304" pitchFamily="18" charset="0"/>
              </a:rPr>
              <a:t>SPED	</a:t>
            </a:r>
            <a:r>
              <a:rPr lang="en-US" dirty="0" smtClean="0">
                <a:latin typeface="Calibri" panose="020F0502020204030204" pitchFamily="34" charset="0"/>
                <a:ea typeface="Calibri" panose="020F0502020204030204" pitchFamily="34" charset="0"/>
                <a:cs typeface="Times New Roman" panose="02020603050405020304" pitchFamily="18" charset="0"/>
                <a:hlinkClick r:id="rId8"/>
              </a:rPr>
              <a:t>Kstokes1@houstonisd.org</a:t>
            </a:r>
            <a:r>
              <a:rPr lang="en-US" dirty="0" smtClean="0">
                <a:latin typeface="Calibri" panose="020F0502020204030204" pitchFamily="34" charset="0"/>
                <a:ea typeface="Calibri" panose="020F0502020204030204" pitchFamily="34" charset="0"/>
                <a:cs typeface="Times New Roman" panose="02020603050405020304" pitchFamily="18" charset="0"/>
              </a:rPr>
              <a:t> </a:t>
            </a:r>
          </a:p>
          <a:p>
            <a:pPr marL="342900" marR="0" lvl="0" indent="-342900">
              <a:lnSpc>
                <a:spcPct val="107000"/>
              </a:lnSpc>
              <a:spcBef>
                <a:spcPts val="0"/>
              </a:spcBef>
              <a:spcAft>
                <a:spcPts val="800"/>
              </a:spcAft>
              <a:buFont typeface="Symbol" panose="05050102010706020507" pitchFamily="18" charset="2"/>
              <a:buChar char=""/>
            </a:pPr>
            <a:r>
              <a:rPr lang="en-US" dirty="0" smtClean="0">
                <a:latin typeface="Calibri" panose="020F0502020204030204" pitchFamily="34" charset="0"/>
                <a:ea typeface="Calibri" panose="020F0502020204030204" pitchFamily="34" charset="0"/>
                <a:cs typeface="Times New Roman" panose="02020603050405020304" pitchFamily="18" charset="0"/>
              </a:rPr>
              <a:t>MORGAN</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smtClean="0">
                <a:latin typeface="Calibri" panose="020F0502020204030204" pitchFamily="34" charset="0"/>
                <a:ea typeface="Calibri" panose="020F0502020204030204" pitchFamily="34" charset="0"/>
                <a:cs typeface="Times New Roman" panose="02020603050405020304" pitchFamily="18" charset="0"/>
              </a:rPr>
              <a:t>504/ELL	</a:t>
            </a:r>
            <a:r>
              <a:rPr lang="en-US" dirty="0" smtClean="0">
                <a:latin typeface="Calibri" panose="020F0502020204030204" pitchFamily="34" charset="0"/>
                <a:ea typeface="Calibri" panose="020F0502020204030204" pitchFamily="34" charset="0"/>
                <a:cs typeface="Times New Roman" panose="02020603050405020304" pitchFamily="18" charset="0"/>
                <a:hlinkClick r:id="rId9"/>
              </a:rPr>
              <a:t>Jmorgan2@houstonisd.org</a:t>
            </a:r>
            <a:r>
              <a:rPr lang="en-US" dirty="0" smtClean="0">
                <a:latin typeface="Calibri" panose="020F0502020204030204" pitchFamily="34" charset="0"/>
                <a:ea typeface="Calibri" panose="020F0502020204030204" pitchFamily="34" charset="0"/>
                <a:cs typeface="Times New Roman" panose="02020603050405020304" pitchFamily="18" charset="0"/>
              </a:rPr>
              <a:t> </a:t>
            </a:r>
            <a:endParaRPr lang="en-US" dirty="0"/>
          </a:p>
        </p:txBody>
      </p:sp>
    </p:spTree>
    <p:extLst>
      <p:ext uri="{BB962C8B-B14F-4D97-AF65-F5344CB8AC3E}">
        <p14:creationId xmlns:p14="http://schemas.microsoft.com/office/powerpoint/2010/main" val="243140896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smtClean="0">
                <a:solidFill>
                  <a:srgbClr val="FF0000"/>
                </a:solidFill>
              </a:rPr>
              <a:t>Advisors TIMELINE OF COURSE SELECTION</a:t>
            </a:r>
            <a:br>
              <a:rPr lang="en-US" dirty="0" smtClean="0">
                <a:solidFill>
                  <a:srgbClr val="FF0000"/>
                </a:solidFill>
              </a:rPr>
            </a:br>
            <a:r>
              <a:rPr lang="en-US" sz="2200" dirty="0" smtClean="0">
                <a:solidFill>
                  <a:srgbClr val="FF0000"/>
                </a:solidFill>
              </a:rPr>
              <a:t>EVENTS CALENDER/PRESENTATIONS POSTED ON-LINE</a:t>
            </a:r>
            <a:r>
              <a:rPr lang="en-US" dirty="0" smtClean="0">
                <a:solidFill>
                  <a:srgbClr val="FF0000"/>
                </a:solidFill>
              </a:rPr>
              <a:t/>
            </a:r>
            <a:br>
              <a:rPr lang="en-US" dirty="0" smtClean="0">
                <a:solidFill>
                  <a:srgbClr val="FF0000"/>
                </a:solidFill>
              </a:rPr>
            </a:br>
            <a:endParaRPr lang="en-US" dirty="0">
              <a:solidFill>
                <a:srgbClr val="FF0000"/>
              </a:solidFill>
            </a:endParaRPr>
          </a:p>
        </p:txBody>
      </p:sp>
      <p:sp>
        <p:nvSpPr>
          <p:cNvPr id="3" name="Content Placeholder 2"/>
          <p:cNvSpPr>
            <a:spLocks noGrp="1"/>
          </p:cNvSpPr>
          <p:nvPr>
            <p:ph idx="1"/>
          </p:nvPr>
        </p:nvSpPr>
        <p:spPr>
          <a:xfrm>
            <a:off x="2286001" y="1723980"/>
            <a:ext cx="9905999" cy="3763915"/>
          </a:xfrm>
        </p:spPr>
        <p:txBody>
          <a:bodyPr>
            <a:noAutofit/>
          </a:bodyPr>
          <a:lstStyle/>
          <a:p>
            <a:r>
              <a:rPr lang="en-US" sz="2000" dirty="0" smtClean="0"/>
              <a:t>10</a:t>
            </a:r>
            <a:r>
              <a:rPr lang="en-US" sz="2000" baseline="30000" dirty="0" smtClean="0"/>
              <a:t>TH</a:t>
            </a:r>
            <a:r>
              <a:rPr lang="en-US" sz="2000" dirty="0" smtClean="0"/>
              <a:t> GRADE:			OCTOBER</a:t>
            </a:r>
          </a:p>
          <a:p>
            <a:r>
              <a:rPr lang="en-US" sz="2000" dirty="0" smtClean="0"/>
              <a:t>9</a:t>
            </a:r>
            <a:r>
              <a:rPr lang="en-US" sz="2000" baseline="30000" dirty="0" smtClean="0"/>
              <a:t>TH</a:t>
            </a:r>
            <a:r>
              <a:rPr lang="en-US" sz="2000" dirty="0" smtClean="0"/>
              <a:t> GRADE:			NOVEMBER</a:t>
            </a:r>
          </a:p>
          <a:p>
            <a:r>
              <a:rPr lang="en-US" sz="2000" dirty="0" smtClean="0"/>
              <a:t>Incoming 8</a:t>
            </a:r>
            <a:r>
              <a:rPr lang="en-US" sz="2000" baseline="30000" dirty="0" smtClean="0"/>
              <a:t>th/</a:t>
            </a:r>
            <a:r>
              <a:rPr lang="en-US" sz="2000" dirty="0" smtClean="0"/>
              <a:t> 9th GRADE:	JANUARY</a:t>
            </a:r>
          </a:p>
          <a:p>
            <a:r>
              <a:rPr lang="en-US" sz="2000" dirty="0" smtClean="0"/>
              <a:t>11</a:t>
            </a:r>
            <a:r>
              <a:rPr lang="en-US" sz="2000" baseline="30000" dirty="0" smtClean="0"/>
              <a:t>th</a:t>
            </a:r>
            <a:r>
              <a:rPr lang="en-US" sz="2000" dirty="0" smtClean="0"/>
              <a:t> GRADE: 			FEBRUARY </a:t>
            </a:r>
          </a:p>
          <a:p>
            <a:r>
              <a:rPr lang="en-US" sz="2000" dirty="0" smtClean="0"/>
              <a:t>ALL COURSES INPUTTED: 	MARCH</a:t>
            </a:r>
          </a:p>
          <a:p>
            <a:r>
              <a:rPr lang="en-US" sz="2000" dirty="0" smtClean="0"/>
              <a:t>3 VERIFICATIONS:		MARCH, APRIL , MAY</a:t>
            </a:r>
          </a:p>
          <a:p>
            <a:r>
              <a:rPr lang="en-US" sz="2000" dirty="0" smtClean="0"/>
              <a:t>New Student Registration: 	APRIL </a:t>
            </a:r>
          </a:p>
          <a:p>
            <a:r>
              <a:rPr lang="en-US" sz="2000" dirty="0" smtClean="0"/>
              <a:t>Mail Copy of Schedule		AUGUST (first week) </a:t>
            </a:r>
          </a:p>
          <a:p>
            <a:pPr lvl="2"/>
            <a:endParaRPr lang="en-US" sz="2000" dirty="0" smtClean="0"/>
          </a:p>
          <a:p>
            <a:pPr lvl="2"/>
            <a:endParaRPr lang="en-US" sz="2000" dirty="0"/>
          </a:p>
        </p:txBody>
      </p:sp>
    </p:spTree>
    <p:extLst>
      <p:ext uri="{BB962C8B-B14F-4D97-AF65-F5344CB8AC3E}">
        <p14:creationId xmlns:p14="http://schemas.microsoft.com/office/powerpoint/2010/main" val="184749073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rgbClr val="FF0000"/>
                </a:solidFill>
              </a:rPr>
              <a:t>College corner</a:t>
            </a:r>
            <a:endParaRPr lang="en-US" dirty="0">
              <a:solidFill>
                <a:srgbClr val="FF0000"/>
              </a:solidFill>
            </a:endParaRPr>
          </a:p>
        </p:txBody>
      </p:sp>
      <p:sp>
        <p:nvSpPr>
          <p:cNvPr id="3" name="Content Placeholder 2"/>
          <p:cNvSpPr>
            <a:spLocks noGrp="1"/>
          </p:cNvSpPr>
          <p:nvPr>
            <p:ph idx="1"/>
          </p:nvPr>
        </p:nvSpPr>
        <p:spPr>
          <a:xfrm>
            <a:off x="1141412" y="1062318"/>
            <a:ext cx="9905999" cy="4728883"/>
          </a:xfrm>
        </p:spPr>
        <p:txBody>
          <a:bodyPr>
            <a:normAutofit fontScale="92500" lnSpcReduction="10000"/>
          </a:bodyPr>
          <a:lstStyle/>
          <a:p>
            <a:pPr marL="0" indent="0">
              <a:buNone/>
            </a:pPr>
            <a:endParaRPr lang="en-US" dirty="0"/>
          </a:p>
          <a:p>
            <a:r>
              <a:rPr lang="en-US" sz="2800" dirty="0"/>
              <a:t>Located for easy access in the school library, Lamar’s College Corner is a center for information and assistance for students of all grades to explore post high school plans, colleges and careers</a:t>
            </a:r>
            <a:r>
              <a:rPr lang="en-US" dirty="0" smtClean="0"/>
              <a:t>. </a:t>
            </a:r>
            <a:endParaRPr lang="en-US" dirty="0"/>
          </a:p>
          <a:p>
            <a:r>
              <a:rPr lang="en-US" sz="2800" dirty="0"/>
              <a:t>Our mission is to reach every parent and student so that each graduate has a plan for postgraduate education. The College Corner hosts college admission advisor visits, career seminars, parent meetings and advocacy programs, all designed to give every student and family the information needed to maximize their high school academic experience and navigate the college admission and financial aid process.</a:t>
            </a:r>
          </a:p>
        </p:txBody>
      </p:sp>
    </p:spTree>
    <p:extLst>
      <p:ext uri="{BB962C8B-B14F-4D97-AF65-F5344CB8AC3E}">
        <p14:creationId xmlns:p14="http://schemas.microsoft.com/office/powerpoint/2010/main" val="79412274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rgbClr val="FF0000"/>
                </a:solidFill>
              </a:rPr>
              <a:t>College corner TEAM</a:t>
            </a:r>
            <a:endParaRPr lang="en-US" dirty="0">
              <a:solidFill>
                <a:srgbClr val="FF0000"/>
              </a:solidFill>
            </a:endParaRPr>
          </a:p>
        </p:txBody>
      </p:sp>
      <p:sp>
        <p:nvSpPr>
          <p:cNvPr id="3" name="Content Placeholder 2"/>
          <p:cNvSpPr>
            <a:spLocks noGrp="1"/>
          </p:cNvSpPr>
          <p:nvPr>
            <p:ph idx="1"/>
          </p:nvPr>
        </p:nvSpPr>
        <p:spPr>
          <a:xfrm>
            <a:off x="966600" y="-645459"/>
            <a:ext cx="9905999" cy="11008659"/>
          </a:xfrm>
        </p:spPr>
        <p:txBody>
          <a:bodyPr>
            <a:normAutofit/>
          </a:bodyPr>
          <a:lstStyle/>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smtClean="0"/>
          </a:p>
          <a:p>
            <a:pPr marL="0" indent="0">
              <a:buNone/>
            </a:pPr>
            <a:r>
              <a:rPr lang="en-US" dirty="0" smtClean="0"/>
              <a:t>Mr. Martin	Assistant Principal			</a:t>
            </a:r>
            <a:r>
              <a:rPr lang="en-US" dirty="0" smtClean="0">
                <a:hlinkClick r:id="rId2"/>
              </a:rPr>
              <a:t>jmarti74@houstonisd.org</a:t>
            </a:r>
            <a:r>
              <a:rPr lang="en-US" dirty="0" smtClean="0"/>
              <a:t> </a:t>
            </a:r>
          </a:p>
          <a:p>
            <a:pPr marL="0" indent="0">
              <a:buNone/>
            </a:pPr>
            <a:r>
              <a:rPr lang="en-US" dirty="0" smtClean="0"/>
              <a:t>Ms. Ling	Librarian/Naviance Director		</a:t>
            </a:r>
            <a:r>
              <a:rPr lang="en-US" dirty="0" smtClean="0">
                <a:hlinkClick r:id="rId3"/>
              </a:rPr>
              <a:t>cgranger@houstonisd.org</a:t>
            </a:r>
            <a:r>
              <a:rPr lang="en-US" dirty="0" smtClean="0"/>
              <a:t> </a:t>
            </a:r>
          </a:p>
          <a:p>
            <a:pPr marL="0" indent="0">
              <a:buNone/>
            </a:pPr>
            <a:r>
              <a:rPr lang="en-US" dirty="0" smtClean="0"/>
              <a:t>Ms. Alderete	Assistant Naviance Director		</a:t>
            </a:r>
            <a:r>
              <a:rPr lang="en-US" dirty="0" smtClean="0">
                <a:hlinkClick r:id="rId4"/>
              </a:rPr>
              <a:t>alderet@houstonisd.org</a:t>
            </a:r>
            <a:endParaRPr lang="en-US" dirty="0" smtClean="0"/>
          </a:p>
          <a:p>
            <a:pPr marL="0" indent="0">
              <a:buNone/>
            </a:pPr>
            <a:r>
              <a:rPr lang="en-US" dirty="0" smtClean="0"/>
              <a:t>Mr. Minter	College Advisor			</a:t>
            </a:r>
            <a:r>
              <a:rPr lang="en-US" dirty="0" smtClean="0">
                <a:hlinkClick r:id="rId5"/>
              </a:rPr>
              <a:t>mminter@houstonisd.org</a:t>
            </a:r>
            <a:endParaRPr lang="en-US" dirty="0" smtClean="0"/>
          </a:p>
          <a:p>
            <a:pPr marL="0" indent="0">
              <a:buNone/>
            </a:pPr>
            <a:r>
              <a:rPr lang="en-US" dirty="0" smtClean="0"/>
              <a:t>Ms. Brusnighan	College Advisor			</a:t>
            </a:r>
            <a:r>
              <a:rPr lang="en-US" dirty="0" smtClean="0">
                <a:hlinkClick r:id="rId6"/>
              </a:rPr>
              <a:t>sbrusnig@houstonisd.org</a:t>
            </a:r>
            <a:r>
              <a:rPr lang="en-US" dirty="0" smtClean="0"/>
              <a:t> </a:t>
            </a:r>
            <a:endParaRPr lang="en-US" dirty="0"/>
          </a:p>
        </p:txBody>
      </p:sp>
    </p:spTree>
    <p:extLst>
      <p:ext uri="{BB962C8B-B14F-4D97-AF65-F5344CB8AC3E}">
        <p14:creationId xmlns:p14="http://schemas.microsoft.com/office/powerpoint/2010/main" val="223993659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rgbClr val="FF0000"/>
                </a:solidFill>
              </a:rPr>
              <a:t>College corner</a:t>
            </a:r>
            <a:endParaRPr lang="en-US" dirty="0">
              <a:solidFill>
                <a:srgbClr val="FF0000"/>
              </a:solidFill>
            </a:endParaRPr>
          </a:p>
        </p:txBody>
      </p:sp>
      <p:sp>
        <p:nvSpPr>
          <p:cNvPr id="3" name="Content Placeholder 2"/>
          <p:cNvSpPr>
            <a:spLocks noGrp="1"/>
          </p:cNvSpPr>
          <p:nvPr>
            <p:ph idx="1"/>
          </p:nvPr>
        </p:nvSpPr>
        <p:spPr/>
        <p:txBody>
          <a:bodyPr/>
          <a:lstStyle/>
          <a:p>
            <a:pPr algn="ctr"/>
            <a:r>
              <a:rPr lang="en-US" dirty="0" smtClean="0"/>
              <a:t>PTO/COLLEGE CORNER COLLABORATIVE 	PROFESSIONAL DEVELOPMENT/NAVIANCE TRAINING:</a:t>
            </a:r>
          </a:p>
          <a:p>
            <a:pPr algn="ctr"/>
            <a:r>
              <a:rPr lang="en-US" b="1" i="1" dirty="0" smtClean="0">
                <a:solidFill>
                  <a:srgbClr val="FF0000"/>
                </a:solidFill>
              </a:rPr>
              <a:t>Tuesday January 19</a:t>
            </a:r>
            <a:r>
              <a:rPr lang="en-US" b="1" i="1" baseline="30000" dirty="0" smtClean="0">
                <a:solidFill>
                  <a:srgbClr val="FF0000"/>
                </a:solidFill>
              </a:rPr>
              <a:t>th</a:t>
            </a:r>
            <a:r>
              <a:rPr lang="en-US" b="1" i="1" dirty="0" smtClean="0">
                <a:solidFill>
                  <a:srgbClr val="FF0000"/>
                </a:solidFill>
              </a:rPr>
              <a:t> @ 9:00 am/Library</a:t>
            </a:r>
          </a:p>
          <a:p>
            <a:pPr algn="ctr"/>
            <a:r>
              <a:rPr lang="en-US" dirty="0" smtClean="0"/>
              <a:t>Help students apply for college</a:t>
            </a:r>
          </a:p>
          <a:p>
            <a:pPr algn="ctr"/>
            <a:r>
              <a:rPr lang="en-US" dirty="0" smtClean="0"/>
              <a:t>Help students apply for Financial Aid</a:t>
            </a:r>
          </a:p>
          <a:p>
            <a:pPr algn="ctr"/>
            <a:r>
              <a:rPr lang="en-US" dirty="0" smtClean="0"/>
              <a:t>Help  chaperone College Visits/Field-Trips</a:t>
            </a:r>
            <a:endParaRPr lang="en-US" dirty="0"/>
          </a:p>
        </p:txBody>
      </p:sp>
    </p:spTree>
    <p:extLst>
      <p:ext uri="{BB962C8B-B14F-4D97-AF65-F5344CB8AC3E}">
        <p14:creationId xmlns:p14="http://schemas.microsoft.com/office/powerpoint/2010/main" val="118681691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2" y="245031"/>
            <a:ext cx="9905998" cy="1478570"/>
          </a:xfrm>
        </p:spPr>
        <p:txBody>
          <a:bodyPr>
            <a:normAutofit fontScale="90000"/>
          </a:bodyPr>
          <a:lstStyle/>
          <a:p>
            <a:pPr lvl="0" algn="ctr">
              <a:lnSpc>
                <a:spcPct val="120000"/>
              </a:lnSpc>
              <a:spcBef>
                <a:spcPts val="0"/>
              </a:spcBef>
              <a:spcAft>
                <a:spcPts val="1500"/>
              </a:spcAft>
              <a:buSzPct val="125000"/>
            </a:pPr>
            <a:r>
              <a:rPr lang="en-US" sz="2800" dirty="0" smtClean="0"/>
              <a:t/>
            </a:r>
            <a:br>
              <a:rPr lang="en-US" sz="2800" dirty="0" smtClean="0"/>
            </a:br>
            <a:r>
              <a:rPr lang="en-US" sz="2800" dirty="0" smtClean="0"/>
              <a:t>THE CURRICULUM:</a:t>
            </a:r>
            <a:br>
              <a:rPr lang="en-US" sz="2800" dirty="0" smtClean="0"/>
            </a:br>
            <a:r>
              <a:rPr lang="en-US" sz="1500" cap="none" dirty="0">
                <a:solidFill>
                  <a:prstClr val="white"/>
                </a:solidFill>
                <a:latin typeface="Times New Roman" panose="02020603050405020304" pitchFamily="18" charset="0"/>
                <a:ea typeface="Times New Roman" panose="02020603050405020304" pitchFamily="18" charset="0"/>
              </a:rPr>
              <a:t/>
            </a:r>
            <a:br>
              <a:rPr lang="en-US" sz="1500" cap="none" dirty="0">
                <a:solidFill>
                  <a:prstClr val="white"/>
                </a:solidFill>
                <a:latin typeface="Times New Roman" panose="02020603050405020304" pitchFamily="18" charset="0"/>
                <a:ea typeface="Times New Roman" panose="02020603050405020304" pitchFamily="18" charset="0"/>
              </a:rPr>
            </a:br>
            <a:endParaRPr lang="en-US" sz="2800" dirty="0"/>
          </a:p>
        </p:txBody>
      </p:sp>
      <p:sp>
        <p:nvSpPr>
          <p:cNvPr id="3" name="Content Placeholder 2"/>
          <p:cNvSpPr>
            <a:spLocks noGrp="1"/>
          </p:cNvSpPr>
          <p:nvPr>
            <p:ph idx="1"/>
          </p:nvPr>
        </p:nvSpPr>
        <p:spPr>
          <a:xfrm>
            <a:off x="1463384" y="1386603"/>
            <a:ext cx="9905999" cy="3541714"/>
          </a:xfrm>
        </p:spPr>
        <p:txBody>
          <a:bodyPr>
            <a:noAutofit/>
          </a:bodyPr>
          <a:lstStyle/>
          <a:p>
            <a:pPr marL="0" marR="0" algn="just">
              <a:spcBef>
                <a:spcPts val="0"/>
              </a:spcBef>
              <a:spcAft>
                <a:spcPts val="1500"/>
              </a:spcAft>
            </a:pPr>
            <a:r>
              <a:rPr lang="en-US" sz="1800" dirty="0" smtClean="0">
                <a:effectLst/>
                <a:latin typeface="Arial" panose="020B0604020202020204" pitchFamily="34" charset="0"/>
                <a:ea typeface="Times New Roman" panose="02020603050405020304" pitchFamily="18" charset="0"/>
                <a:cs typeface="Arial" panose="020B0604020202020204" pitchFamily="34" charset="0"/>
              </a:rPr>
              <a:t>The IB Middle Years program consists of </a:t>
            </a:r>
            <a:r>
              <a:rPr lang="en-US" sz="1800" b="1" i="1" dirty="0" smtClean="0">
                <a:effectLst/>
                <a:latin typeface="Arial" panose="020B0604020202020204" pitchFamily="34" charset="0"/>
                <a:ea typeface="Times New Roman" panose="02020603050405020304" pitchFamily="18" charset="0"/>
                <a:cs typeface="Arial" panose="020B0604020202020204" pitchFamily="34" charset="0"/>
              </a:rPr>
              <a:t>eight subject groups</a:t>
            </a:r>
            <a:r>
              <a:rPr lang="en-US" sz="1800" dirty="0" smtClean="0">
                <a:effectLst/>
                <a:latin typeface="Arial" panose="020B0604020202020204" pitchFamily="34" charset="0"/>
                <a:ea typeface="Times New Roman" panose="02020603050405020304" pitchFamily="18" charset="0"/>
                <a:cs typeface="Arial" panose="020B0604020202020204" pitchFamily="34" charset="0"/>
              </a:rPr>
              <a:t> integrated through </a:t>
            </a:r>
            <a:r>
              <a:rPr lang="en-US" sz="1800" b="1" i="1" dirty="0" smtClean="0">
                <a:effectLst/>
                <a:latin typeface="Arial" panose="020B0604020202020204" pitchFamily="34" charset="0"/>
                <a:ea typeface="Times New Roman" panose="02020603050405020304" pitchFamily="18" charset="0"/>
                <a:cs typeface="Arial" panose="020B0604020202020204" pitchFamily="34" charset="0"/>
              </a:rPr>
              <a:t>five Areas of Interaction</a:t>
            </a:r>
            <a:r>
              <a:rPr lang="en-US" sz="1800" dirty="0" smtClean="0">
                <a:effectLst/>
                <a:latin typeface="Arial" panose="020B0604020202020204" pitchFamily="34" charset="0"/>
                <a:ea typeface="Times New Roman" panose="02020603050405020304" pitchFamily="18" charset="0"/>
                <a:cs typeface="Arial" panose="020B0604020202020204" pitchFamily="34" charset="0"/>
              </a:rPr>
              <a:t> (</a:t>
            </a:r>
            <a:r>
              <a:rPr lang="en-US" sz="1800" dirty="0" smtClean="0">
                <a:latin typeface="Arial" panose="020B0604020202020204" pitchFamily="34" charset="0"/>
                <a:ea typeface="Times New Roman" panose="02020603050405020304" pitchFamily="18" charset="0"/>
                <a:cs typeface="Arial" panose="020B0604020202020204" pitchFamily="34" charset="0"/>
              </a:rPr>
              <a:t>Multidisciplinary, Business/Industry, STEM, Arts &amp; Humanities, and Public Service) </a:t>
            </a:r>
            <a:r>
              <a:rPr lang="en-US" sz="1800" dirty="0" smtClean="0">
                <a:effectLst/>
                <a:latin typeface="Arial" panose="020B0604020202020204" pitchFamily="34" charset="0"/>
                <a:ea typeface="Times New Roman" panose="02020603050405020304" pitchFamily="18" charset="0"/>
                <a:cs typeface="Arial" panose="020B0604020202020204" pitchFamily="34" charset="0"/>
              </a:rPr>
              <a:t>that provide a </a:t>
            </a:r>
            <a:r>
              <a:rPr lang="en-US" sz="1800" b="1" i="1" dirty="0" smtClean="0">
                <a:effectLst/>
                <a:latin typeface="Arial" panose="020B0604020202020204" pitchFamily="34" charset="0"/>
                <a:ea typeface="Times New Roman" panose="02020603050405020304" pitchFamily="18" charset="0"/>
                <a:cs typeface="Arial" panose="020B0604020202020204" pitchFamily="34" charset="0"/>
              </a:rPr>
              <a:t>framework</a:t>
            </a:r>
            <a:r>
              <a:rPr lang="en-US" sz="1800" dirty="0" smtClean="0">
                <a:effectLst/>
                <a:latin typeface="Arial" panose="020B0604020202020204" pitchFamily="34" charset="0"/>
                <a:ea typeface="Times New Roman" panose="02020603050405020304" pitchFamily="18" charset="0"/>
                <a:cs typeface="Arial" panose="020B0604020202020204" pitchFamily="34" charset="0"/>
              </a:rPr>
              <a:t> for learning within and across the subjects. Students are required to study:</a:t>
            </a:r>
          </a:p>
          <a:p>
            <a:pPr marL="0" marR="0" algn="just">
              <a:spcBef>
                <a:spcPts val="0"/>
              </a:spcBef>
              <a:spcAft>
                <a:spcPts val="1500"/>
              </a:spcAft>
            </a:pPr>
            <a:r>
              <a:rPr lang="en-US" sz="1800" dirty="0" smtClean="0">
                <a:effectLst/>
                <a:latin typeface="Arial" panose="020B0604020202020204" pitchFamily="34" charset="0"/>
                <a:ea typeface="Times New Roman" panose="02020603050405020304" pitchFamily="18" charset="0"/>
                <a:cs typeface="Arial" panose="020B0604020202020204" pitchFamily="34" charset="0"/>
              </a:rPr>
              <a:t>Mathematics, English, Science, Humanities,</a:t>
            </a:r>
          </a:p>
          <a:p>
            <a:pPr marL="0" marR="0" algn="just">
              <a:spcBef>
                <a:spcPts val="0"/>
              </a:spcBef>
              <a:spcAft>
                <a:spcPts val="1500"/>
              </a:spcAft>
            </a:pPr>
            <a:r>
              <a:rPr lang="en-US" sz="1800" dirty="0" smtClean="0">
                <a:latin typeface="Arial" panose="020B0604020202020204" pitchFamily="34" charset="0"/>
                <a:ea typeface="Times New Roman" panose="02020603050405020304" pitchFamily="18" charset="0"/>
                <a:cs typeface="Arial" panose="020B0604020202020204" pitchFamily="34" charset="0"/>
              </a:rPr>
              <a:t>Second Language</a:t>
            </a:r>
            <a:r>
              <a:rPr lang="en-US" sz="1800" dirty="0" smtClean="0">
                <a:effectLst/>
                <a:latin typeface="Arial" panose="020B0604020202020204" pitchFamily="34" charset="0"/>
                <a:ea typeface="Times New Roman" panose="02020603050405020304" pitchFamily="18" charset="0"/>
                <a:cs typeface="Arial" panose="020B0604020202020204" pitchFamily="34" charset="0"/>
              </a:rPr>
              <a:t>, Arts, Physical </a:t>
            </a:r>
            <a:r>
              <a:rPr lang="en-US" sz="1800" dirty="0">
                <a:latin typeface="Arial" panose="020B0604020202020204" pitchFamily="34" charset="0"/>
                <a:ea typeface="Times New Roman" panose="02020603050405020304" pitchFamily="18" charset="0"/>
                <a:cs typeface="Arial" panose="020B0604020202020204" pitchFamily="34" charset="0"/>
              </a:rPr>
              <a:t>E</a:t>
            </a:r>
            <a:r>
              <a:rPr lang="en-US" sz="1800" dirty="0" smtClean="0">
                <a:effectLst/>
                <a:latin typeface="Arial" panose="020B0604020202020204" pitchFamily="34" charset="0"/>
                <a:ea typeface="Times New Roman" panose="02020603050405020304" pitchFamily="18" charset="0"/>
                <a:cs typeface="Arial" panose="020B0604020202020204" pitchFamily="34" charset="0"/>
              </a:rPr>
              <a:t>ducation, and Technology. </a:t>
            </a:r>
          </a:p>
          <a:p>
            <a:pPr marL="0" marR="0" algn="just">
              <a:spcBef>
                <a:spcPts val="0"/>
              </a:spcBef>
              <a:spcAft>
                <a:spcPts val="1500"/>
              </a:spcAft>
            </a:pPr>
            <a:r>
              <a:rPr lang="en-US" sz="1800" dirty="0" smtClean="0">
                <a:effectLst/>
                <a:latin typeface="Arial" panose="020B0604020202020204" pitchFamily="34" charset="0"/>
                <a:ea typeface="Times New Roman" panose="02020603050405020304" pitchFamily="18" charset="0"/>
                <a:cs typeface="Arial" panose="020B0604020202020204" pitchFamily="34" charset="0"/>
              </a:rPr>
              <a:t>In the </a:t>
            </a:r>
            <a:r>
              <a:rPr lang="en-US" sz="1800" b="1" i="1" dirty="0" smtClean="0">
                <a:effectLst/>
                <a:latin typeface="Arial" panose="020B0604020202020204" pitchFamily="34" charset="0"/>
                <a:ea typeface="Times New Roman" panose="02020603050405020304" pitchFamily="18" charset="0"/>
                <a:cs typeface="Arial" panose="020B0604020202020204" pitchFamily="34" charset="0"/>
              </a:rPr>
              <a:t>sophomore</a:t>
            </a:r>
            <a:r>
              <a:rPr lang="en-US" sz="1800" dirty="0" smtClean="0">
                <a:effectLst/>
                <a:latin typeface="Arial" panose="020B0604020202020204" pitchFamily="34" charset="0"/>
                <a:ea typeface="Times New Roman" panose="02020603050405020304" pitchFamily="18" charset="0"/>
                <a:cs typeface="Arial" panose="020B0604020202020204" pitchFamily="34" charset="0"/>
              </a:rPr>
              <a:t> year, students engage in a </a:t>
            </a:r>
            <a:r>
              <a:rPr lang="en-US" sz="1800" b="1" i="1" dirty="0" smtClean="0">
                <a:effectLst/>
                <a:latin typeface="Arial" panose="020B0604020202020204" pitchFamily="34" charset="0"/>
                <a:ea typeface="Times New Roman" panose="02020603050405020304" pitchFamily="18" charset="0"/>
                <a:cs typeface="Arial" panose="020B0604020202020204" pitchFamily="34" charset="0"/>
              </a:rPr>
              <a:t>personal project</a:t>
            </a:r>
            <a:r>
              <a:rPr lang="en-US" sz="1800" dirty="0" smtClean="0">
                <a:effectLst/>
                <a:latin typeface="Arial" panose="020B0604020202020204" pitchFamily="34" charset="0"/>
                <a:ea typeface="Times New Roman" panose="02020603050405020304" pitchFamily="18" charset="0"/>
                <a:cs typeface="Arial" panose="020B0604020202020204" pitchFamily="34" charset="0"/>
              </a:rPr>
              <a:t>, which allows them to demonstrate the understandings and skills they have developed throughout the program. </a:t>
            </a:r>
          </a:p>
          <a:p>
            <a:pPr marL="0" marR="0" algn="just">
              <a:spcBef>
                <a:spcPts val="0"/>
              </a:spcBef>
              <a:spcAft>
                <a:spcPts val="1500"/>
              </a:spcAft>
            </a:pPr>
            <a:r>
              <a:rPr lang="en-US" sz="1800" dirty="0" smtClean="0">
                <a:effectLst/>
                <a:latin typeface="Arial" panose="020B0604020202020204" pitchFamily="34" charset="0"/>
                <a:ea typeface="Times New Roman" panose="02020603050405020304" pitchFamily="18" charset="0"/>
                <a:cs typeface="Arial" panose="020B0604020202020204" pitchFamily="34" charset="0"/>
              </a:rPr>
              <a:t>In </a:t>
            </a:r>
            <a:r>
              <a:rPr lang="en-US" sz="1800" b="1" i="1" dirty="0" smtClean="0">
                <a:effectLst/>
                <a:latin typeface="Arial" panose="020B0604020202020204" pitchFamily="34" charset="0"/>
                <a:ea typeface="Times New Roman" panose="02020603050405020304" pitchFamily="18" charset="0"/>
                <a:cs typeface="Arial" panose="020B0604020202020204" pitchFamily="34" charset="0"/>
              </a:rPr>
              <a:t>junior and senior years</a:t>
            </a:r>
            <a:r>
              <a:rPr lang="en-US" sz="1800" dirty="0" smtClean="0">
                <a:effectLst/>
                <a:latin typeface="Arial" panose="020B0604020202020204" pitchFamily="34" charset="0"/>
                <a:ea typeface="Times New Roman" panose="02020603050405020304" pitchFamily="18" charset="0"/>
                <a:cs typeface="Arial" panose="020B0604020202020204" pitchFamily="34" charset="0"/>
              </a:rPr>
              <a:t>, anyone can pursue the IB diploma; many of the plans identify diploma paths. </a:t>
            </a:r>
          </a:p>
          <a:p>
            <a:pPr marL="0" marR="0" algn="just">
              <a:spcBef>
                <a:spcPts val="0"/>
              </a:spcBef>
              <a:spcAft>
                <a:spcPts val="0"/>
              </a:spcAft>
            </a:pPr>
            <a:r>
              <a:rPr lang="en-US" sz="1800" u="sng" dirty="0" smtClean="0">
                <a:solidFill>
                  <a:srgbClr val="0000FF"/>
                </a:solidFill>
                <a:effectLst/>
                <a:latin typeface="Arial" panose="020B0604020202020204" pitchFamily="34" charset="0"/>
                <a:ea typeface="Times New Roman" panose="02020603050405020304" pitchFamily="18" charset="0"/>
                <a:cs typeface="Arial" panose="020B0604020202020204" pitchFamily="34" charset="0"/>
                <a:hlinkClick r:id="rId2"/>
              </a:rPr>
              <a:t>http://www.ibo.org/mission/</a:t>
            </a:r>
            <a:r>
              <a:rPr lang="en-US" sz="1800" dirty="0" smtClean="0">
                <a:effectLst/>
                <a:latin typeface="Arial" panose="020B0604020202020204" pitchFamily="34" charset="0"/>
                <a:ea typeface="Times New Roman" panose="02020603050405020304" pitchFamily="18" charset="0"/>
                <a:cs typeface="Arial" panose="020B0604020202020204" pitchFamily="34" charset="0"/>
              </a:rPr>
              <a:t>; </a:t>
            </a:r>
            <a:r>
              <a:rPr lang="en-US" sz="1800" u="sng" dirty="0" smtClean="0">
                <a:solidFill>
                  <a:srgbClr val="0000FF"/>
                </a:solidFill>
                <a:effectLst/>
                <a:latin typeface="Arial" panose="020B0604020202020204" pitchFamily="34" charset="0"/>
                <a:ea typeface="Times New Roman" panose="02020603050405020304" pitchFamily="18" charset="0"/>
                <a:cs typeface="Arial" panose="020B0604020202020204" pitchFamily="34" charset="0"/>
                <a:hlinkClick r:id="rId3"/>
              </a:rPr>
              <a:t>http://www.ibo.org/myp/</a:t>
            </a:r>
            <a:endParaRPr lang="en-US" sz="1800" dirty="0">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233938229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latin typeface="Arial" panose="020B0604020202020204" pitchFamily="34" charset="0"/>
                <a:ea typeface="Times New Roman" panose="02020603050405020304" pitchFamily="18" charset="0"/>
              </a:rPr>
              <a:t>The IB Diploma Program</a:t>
            </a:r>
            <a:endParaRPr lang="en-US" dirty="0"/>
          </a:p>
        </p:txBody>
      </p:sp>
      <p:sp>
        <p:nvSpPr>
          <p:cNvPr id="3" name="Content Placeholder 2"/>
          <p:cNvSpPr>
            <a:spLocks noGrp="1"/>
          </p:cNvSpPr>
          <p:nvPr>
            <p:ph idx="1"/>
          </p:nvPr>
        </p:nvSpPr>
        <p:spPr/>
        <p:txBody>
          <a:bodyPr/>
          <a:lstStyle/>
          <a:p>
            <a:r>
              <a:rPr lang="en-US" dirty="0">
                <a:solidFill>
                  <a:srgbClr val="484848"/>
                </a:solidFill>
                <a:latin typeface="Arial" panose="020B0604020202020204" pitchFamily="34" charset="0"/>
                <a:ea typeface="Times New Roman" panose="02020603050405020304" pitchFamily="18" charset="0"/>
              </a:rPr>
              <a:t>The IB Diploma Program is designed as an academically challenging and balanced program of education with assessments that prepare students for success at university and life beyond. The program is taught in 11</a:t>
            </a:r>
            <a:r>
              <a:rPr lang="en-US" baseline="30000" dirty="0">
                <a:solidFill>
                  <a:srgbClr val="484848"/>
                </a:solidFill>
                <a:latin typeface="Arial" panose="020B0604020202020204" pitchFamily="34" charset="0"/>
                <a:ea typeface="Times New Roman" panose="02020603050405020304" pitchFamily="18" charset="0"/>
              </a:rPr>
              <a:t>th</a:t>
            </a:r>
            <a:r>
              <a:rPr lang="en-US" dirty="0">
                <a:solidFill>
                  <a:srgbClr val="484848"/>
                </a:solidFill>
                <a:latin typeface="Arial" panose="020B0604020202020204" pitchFamily="34" charset="0"/>
                <a:ea typeface="Times New Roman" panose="02020603050405020304" pitchFamily="18" charset="0"/>
              </a:rPr>
              <a:t> and 12</a:t>
            </a:r>
            <a:r>
              <a:rPr lang="en-US" baseline="30000" dirty="0">
                <a:solidFill>
                  <a:srgbClr val="484848"/>
                </a:solidFill>
                <a:latin typeface="Arial" panose="020B0604020202020204" pitchFamily="34" charset="0"/>
                <a:ea typeface="Times New Roman" panose="02020603050405020304" pitchFamily="18" charset="0"/>
              </a:rPr>
              <a:t>th</a:t>
            </a:r>
            <a:r>
              <a:rPr lang="en-US" dirty="0">
                <a:solidFill>
                  <a:srgbClr val="484848"/>
                </a:solidFill>
                <a:latin typeface="Arial" panose="020B0604020202020204" pitchFamily="34" charset="0"/>
                <a:ea typeface="Times New Roman" panose="02020603050405020304" pitchFamily="18" charset="0"/>
              </a:rPr>
              <a:t> grade and has gained recognition and respect from the world's leading universities.</a:t>
            </a:r>
            <a:endParaRPr lang="en-US" dirty="0"/>
          </a:p>
        </p:txBody>
      </p:sp>
    </p:spTree>
    <p:extLst>
      <p:ext uri="{BB962C8B-B14F-4D97-AF65-F5344CB8AC3E}">
        <p14:creationId xmlns:p14="http://schemas.microsoft.com/office/powerpoint/2010/main" val="295880077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latin typeface="Arial" panose="020B0604020202020204" pitchFamily="34" charset="0"/>
                <a:ea typeface="Times New Roman" panose="02020603050405020304" pitchFamily="18" charset="0"/>
              </a:rPr>
              <a:t>The curriculum</a:t>
            </a:r>
            <a:endParaRPr lang="en-US" dirty="0"/>
          </a:p>
        </p:txBody>
      </p:sp>
      <p:sp>
        <p:nvSpPr>
          <p:cNvPr id="3" name="Content Placeholder 2"/>
          <p:cNvSpPr>
            <a:spLocks noGrp="1"/>
          </p:cNvSpPr>
          <p:nvPr>
            <p:ph idx="1"/>
          </p:nvPr>
        </p:nvSpPr>
        <p:spPr>
          <a:xfrm>
            <a:off x="1370013" y="1594452"/>
            <a:ext cx="9234488" cy="4082447"/>
          </a:xfrm>
        </p:spPr>
        <p:txBody>
          <a:bodyPr>
            <a:noAutofit/>
          </a:bodyPr>
          <a:lstStyle/>
          <a:p>
            <a:pPr marL="0" marR="0" algn="just">
              <a:spcBef>
                <a:spcPts val="0"/>
              </a:spcBef>
              <a:spcAft>
                <a:spcPts val="0"/>
              </a:spcAft>
            </a:pPr>
            <a:r>
              <a:rPr lang="en-US" sz="2000" dirty="0">
                <a:solidFill>
                  <a:srgbClr val="484848"/>
                </a:solidFill>
                <a:latin typeface="Arial" panose="020B0604020202020204" pitchFamily="34" charset="0"/>
                <a:ea typeface="Times New Roman" panose="02020603050405020304" pitchFamily="18" charset="0"/>
                <a:cs typeface="Arial" panose="020B0604020202020204" pitchFamily="34" charset="0"/>
              </a:rPr>
              <a:t>IB Diploma Program students at Lamar </a:t>
            </a:r>
            <a:r>
              <a:rPr lang="en-US" sz="2000" dirty="0" smtClean="0">
                <a:solidFill>
                  <a:srgbClr val="484848"/>
                </a:solidFill>
                <a:latin typeface="Arial" panose="020B0604020202020204" pitchFamily="34" charset="0"/>
                <a:ea typeface="Times New Roman" panose="02020603050405020304" pitchFamily="18" charset="0"/>
                <a:cs typeface="Arial" panose="020B0604020202020204" pitchFamily="34" charset="0"/>
              </a:rPr>
              <a:t>study:</a:t>
            </a:r>
          </a:p>
          <a:p>
            <a:pPr marL="0" marR="0" algn="just">
              <a:spcBef>
                <a:spcPts val="0"/>
              </a:spcBef>
              <a:spcAft>
                <a:spcPts val="0"/>
              </a:spcAft>
            </a:pPr>
            <a:r>
              <a:rPr lang="en-US" sz="2000" b="1" i="1" dirty="0" smtClean="0">
                <a:solidFill>
                  <a:srgbClr val="484848"/>
                </a:solidFill>
                <a:latin typeface="Arial" panose="020B0604020202020204" pitchFamily="34" charset="0"/>
                <a:ea typeface="Times New Roman" panose="02020603050405020304" pitchFamily="18" charset="0"/>
                <a:cs typeface="Arial" panose="020B0604020202020204" pitchFamily="34" charset="0"/>
              </a:rPr>
              <a:t>3</a:t>
            </a:r>
            <a:r>
              <a:rPr lang="en-US" sz="2000" dirty="0" smtClean="0">
                <a:solidFill>
                  <a:srgbClr val="484848"/>
                </a:solidFill>
                <a:latin typeface="Arial" panose="020B0604020202020204" pitchFamily="34" charset="0"/>
                <a:ea typeface="Times New Roman" panose="02020603050405020304" pitchFamily="18" charset="0"/>
                <a:cs typeface="Arial" panose="020B0604020202020204" pitchFamily="34" charset="0"/>
              </a:rPr>
              <a:t> </a:t>
            </a:r>
            <a:r>
              <a:rPr lang="en-US" sz="2000" dirty="0">
                <a:solidFill>
                  <a:srgbClr val="484848"/>
                </a:solidFill>
                <a:latin typeface="Arial" panose="020B0604020202020204" pitchFamily="34" charset="0"/>
                <a:ea typeface="Times New Roman" panose="02020603050405020304" pitchFamily="18" charset="0"/>
                <a:cs typeface="Arial" panose="020B0604020202020204" pitchFamily="34" charset="0"/>
              </a:rPr>
              <a:t>courses at higher level (HL) and </a:t>
            </a:r>
            <a:r>
              <a:rPr lang="en-US" sz="2000" dirty="0" smtClean="0">
                <a:solidFill>
                  <a:srgbClr val="484848"/>
                </a:solidFill>
                <a:latin typeface="Arial" panose="020B0604020202020204" pitchFamily="34" charset="0"/>
                <a:ea typeface="Times New Roman" panose="02020603050405020304" pitchFamily="18" charset="0"/>
                <a:cs typeface="Arial" panose="020B0604020202020204" pitchFamily="34" charset="0"/>
              </a:rPr>
              <a:t> </a:t>
            </a:r>
            <a:r>
              <a:rPr lang="en-US" sz="2000" b="1" dirty="0" smtClean="0">
                <a:solidFill>
                  <a:srgbClr val="484848"/>
                </a:solidFill>
                <a:latin typeface="Arial" panose="020B0604020202020204" pitchFamily="34" charset="0"/>
                <a:ea typeface="Times New Roman" panose="02020603050405020304" pitchFamily="18" charset="0"/>
                <a:cs typeface="Arial" panose="020B0604020202020204" pitchFamily="34" charset="0"/>
              </a:rPr>
              <a:t>3 </a:t>
            </a:r>
            <a:r>
              <a:rPr lang="en-US" sz="2000" dirty="0" smtClean="0">
                <a:solidFill>
                  <a:srgbClr val="484848"/>
                </a:solidFill>
                <a:latin typeface="Arial" panose="020B0604020202020204" pitchFamily="34" charset="0"/>
                <a:ea typeface="Times New Roman" panose="02020603050405020304" pitchFamily="18" charset="0"/>
                <a:cs typeface="Arial" panose="020B0604020202020204" pitchFamily="34" charset="0"/>
              </a:rPr>
              <a:t>courses at </a:t>
            </a:r>
            <a:r>
              <a:rPr lang="en-US" sz="2000" dirty="0">
                <a:solidFill>
                  <a:srgbClr val="484848"/>
                </a:solidFill>
                <a:latin typeface="Arial" panose="020B0604020202020204" pitchFamily="34" charset="0"/>
                <a:ea typeface="Times New Roman" panose="02020603050405020304" pitchFamily="18" charset="0"/>
                <a:cs typeface="Arial" panose="020B0604020202020204" pitchFamily="34" charset="0"/>
              </a:rPr>
              <a:t>standard</a:t>
            </a:r>
            <a:r>
              <a:rPr lang="en-US" sz="2000" dirty="0" smtClean="0">
                <a:solidFill>
                  <a:srgbClr val="484848"/>
                </a:solidFill>
                <a:latin typeface="Arial" panose="020B0604020202020204" pitchFamily="34" charset="0"/>
                <a:ea typeface="Times New Roman" panose="02020603050405020304" pitchFamily="18" charset="0"/>
                <a:cs typeface="Arial" panose="020B0604020202020204" pitchFamily="34" charset="0"/>
              </a:rPr>
              <a:t> </a:t>
            </a:r>
            <a:r>
              <a:rPr lang="en-US" sz="2000" dirty="0">
                <a:solidFill>
                  <a:srgbClr val="484848"/>
                </a:solidFill>
                <a:latin typeface="Arial" panose="020B0604020202020204" pitchFamily="34" charset="0"/>
                <a:ea typeface="Times New Roman" panose="02020603050405020304" pitchFamily="18" charset="0"/>
                <a:cs typeface="Arial" panose="020B0604020202020204" pitchFamily="34" charset="0"/>
              </a:rPr>
              <a:t>level (SL). </a:t>
            </a:r>
            <a:endParaRPr lang="en-US" sz="2000" dirty="0" smtClean="0">
              <a:solidFill>
                <a:srgbClr val="484848"/>
              </a:solidFill>
              <a:latin typeface="Arial" panose="020B0604020202020204" pitchFamily="34" charset="0"/>
              <a:ea typeface="Times New Roman" panose="02020603050405020304" pitchFamily="18" charset="0"/>
              <a:cs typeface="Arial" panose="020B0604020202020204" pitchFamily="34" charset="0"/>
            </a:endParaRPr>
          </a:p>
          <a:p>
            <a:pPr marL="0" marR="0" algn="just">
              <a:spcBef>
                <a:spcPts val="0"/>
              </a:spcBef>
              <a:spcAft>
                <a:spcPts val="0"/>
              </a:spcAft>
            </a:pPr>
            <a:r>
              <a:rPr lang="en-US" sz="2000" dirty="0" smtClean="0">
                <a:solidFill>
                  <a:srgbClr val="484848"/>
                </a:solidFill>
                <a:latin typeface="Arial" panose="020B0604020202020204" pitchFamily="34" charset="0"/>
                <a:ea typeface="Times New Roman" panose="02020603050405020304" pitchFamily="18" charset="0"/>
                <a:cs typeface="Arial" panose="020B0604020202020204" pitchFamily="34" charset="0"/>
              </a:rPr>
              <a:t> </a:t>
            </a:r>
            <a:r>
              <a:rPr lang="en-US" sz="2000" b="1" dirty="0" smtClean="0">
                <a:solidFill>
                  <a:srgbClr val="484848"/>
                </a:solidFill>
                <a:latin typeface="Arial" panose="020B0604020202020204" pitchFamily="34" charset="0"/>
                <a:ea typeface="Times New Roman" panose="02020603050405020304" pitchFamily="18" charset="0"/>
                <a:cs typeface="Arial" panose="020B0604020202020204" pitchFamily="34" charset="0"/>
              </a:rPr>
              <a:t>3</a:t>
            </a:r>
            <a:r>
              <a:rPr lang="en-US" sz="2000" dirty="0" smtClean="0">
                <a:solidFill>
                  <a:srgbClr val="484848"/>
                </a:solidFill>
                <a:latin typeface="Arial" panose="020B0604020202020204" pitchFamily="34" charset="0"/>
                <a:ea typeface="Times New Roman" panose="02020603050405020304" pitchFamily="18" charset="0"/>
                <a:cs typeface="Arial" panose="020B0604020202020204" pitchFamily="34" charset="0"/>
              </a:rPr>
              <a:t> core </a:t>
            </a:r>
            <a:r>
              <a:rPr lang="en-US" sz="2000" dirty="0">
                <a:solidFill>
                  <a:srgbClr val="484848"/>
                </a:solidFill>
                <a:latin typeface="Arial" panose="020B0604020202020204" pitchFamily="34" charset="0"/>
                <a:ea typeface="Times New Roman" panose="02020603050405020304" pitchFamily="18" charset="0"/>
                <a:cs typeface="Arial" panose="020B0604020202020204" pitchFamily="34" charset="0"/>
              </a:rPr>
              <a:t>requirements that are included</a:t>
            </a:r>
            <a:r>
              <a:rPr lang="en-US" sz="2000" dirty="0" smtClean="0">
                <a:solidFill>
                  <a:srgbClr val="484848"/>
                </a:solidFill>
                <a:latin typeface="Arial" panose="020B0604020202020204" pitchFamily="34" charset="0"/>
                <a:ea typeface="Times New Roman" panose="02020603050405020304" pitchFamily="18" charset="0"/>
                <a:cs typeface="Arial" panose="020B0604020202020204" pitchFamily="34" charset="0"/>
              </a:rPr>
              <a:t> </a:t>
            </a:r>
            <a:r>
              <a:rPr lang="en-US" sz="2000" dirty="0">
                <a:solidFill>
                  <a:srgbClr val="484848"/>
                </a:solidFill>
                <a:latin typeface="Arial" panose="020B0604020202020204" pitchFamily="34" charset="0"/>
                <a:ea typeface="Times New Roman" panose="02020603050405020304" pitchFamily="18" charset="0"/>
                <a:cs typeface="Arial" panose="020B0604020202020204" pitchFamily="34" charset="0"/>
              </a:rPr>
              <a:t>to broaden the educational experience and challenge students to apply their knowledge and </a:t>
            </a:r>
            <a:r>
              <a:rPr lang="en-US" sz="2000" dirty="0" smtClean="0">
                <a:solidFill>
                  <a:srgbClr val="484848"/>
                </a:solidFill>
                <a:latin typeface="Arial" panose="020B0604020202020204" pitchFamily="34" charset="0"/>
                <a:ea typeface="Times New Roman" panose="02020603050405020304" pitchFamily="18" charset="0"/>
                <a:cs typeface="Arial" panose="020B0604020202020204" pitchFamily="34" charset="0"/>
              </a:rPr>
              <a:t>understanding.</a:t>
            </a:r>
          </a:p>
          <a:p>
            <a:pPr marL="0" marR="0" algn="just">
              <a:spcBef>
                <a:spcPts val="0"/>
              </a:spcBef>
              <a:spcAft>
                <a:spcPts val="0"/>
              </a:spcAft>
            </a:pPr>
            <a:r>
              <a:rPr lang="en-US" sz="2000" b="1" dirty="0" smtClean="0">
                <a:solidFill>
                  <a:srgbClr val="484848"/>
                </a:solidFill>
                <a:latin typeface="Arial" panose="020B0604020202020204" pitchFamily="34" charset="0"/>
                <a:ea typeface="Times New Roman" panose="02020603050405020304" pitchFamily="18" charset="0"/>
                <a:cs typeface="Arial" panose="020B0604020202020204" pitchFamily="34" charset="0"/>
              </a:rPr>
              <a:t>The </a:t>
            </a:r>
            <a:r>
              <a:rPr lang="en-US" sz="2000" b="1" dirty="0">
                <a:solidFill>
                  <a:srgbClr val="484848"/>
                </a:solidFill>
                <a:latin typeface="Arial" panose="020B0604020202020204" pitchFamily="34" charset="0"/>
                <a:ea typeface="Times New Roman" panose="02020603050405020304" pitchFamily="18" charset="0"/>
                <a:cs typeface="Arial" panose="020B0604020202020204" pitchFamily="34" charset="0"/>
              </a:rPr>
              <a:t>extended essay</a:t>
            </a:r>
            <a:r>
              <a:rPr lang="en-US" sz="2000" dirty="0">
                <a:solidFill>
                  <a:srgbClr val="484848"/>
                </a:solidFill>
                <a:latin typeface="Arial" panose="020B0604020202020204" pitchFamily="34" charset="0"/>
                <a:ea typeface="Times New Roman" panose="02020603050405020304" pitchFamily="18" charset="0"/>
                <a:cs typeface="Arial" panose="020B0604020202020204" pitchFamily="34" charset="0"/>
              </a:rPr>
              <a:t> is a requirement for students to engage in independent research through an in-depth study of a question relating to their studies.</a:t>
            </a:r>
            <a:endParaRPr lang="en-US" sz="2000" dirty="0">
              <a:latin typeface="Arial" panose="020B0604020202020204" pitchFamily="34" charset="0"/>
              <a:ea typeface="Times New Roman" panose="02020603050405020304" pitchFamily="18" charset="0"/>
              <a:cs typeface="Arial" panose="020B0604020202020204" pitchFamily="34" charset="0"/>
            </a:endParaRPr>
          </a:p>
          <a:p>
            <a:pPr marL="0" marR="0" algn="just">
              <a:spcBef>
                <a:spcPts val="0"/>
              </a:spcBef>
              <a:spcAft>
                <a:spcPts val="0"/>
              </a:spcAft>
            </a:pPr>
            <a:r>
              <a:rPr lang="en-US" sz="2000" b="1" dirty="0">
                <a:solidFill>
                  <a:srgbClr val="484848"/>
                </a:solidFill>
                <a:latin typeface="Arial" panose="020B0604020202020204" pitchFamily="34" charset="0"/>
                <a:ea typeface="Times New Roman" panose="02020603050405020304" pitchFamily="18" charset="0"/>
                <a:cs typeface="Arial" panose="020B0604020202020204" pitchFamily="34" charset="0"/>
              </a:rPr>
              <a:t>Theory of knowledge</a:t>
            </a:r>
            <a:r>
              <a:rPr lang="en-US" sz="2000" dirty="0">
                <a:solidFill>
                  <a:srgbClr val="484848"/>
                </a:solidFill>
                <a:latin typeface="Arial" panose="020B0604020202020204" pitchFamily="34" charset="0"/>
                <a:ea typeface="Times New Roman" panose="02020603050405020304" pitchFamily="18" charset="0"/>
                <a:cs typeface="Arial" panose="020B0604020202020204" pitchFamily="34" charset="0"/>
              </a:rPr>
              <a:t> is a course designed to encourage each student to reflect on the nature of knowledge by critically examining different ways of knowing and different kinds of </a:t>
            </a:r>
            <a:r>
              <a:rPr lang="en-US" sz="2000" dirty="0" smtClean="0">
                <a:solidFill>
                  <a:srgbClr val="484848"/>
                </a:solidFill>
                <a:latin typeface="Arial" panose="020B0604020202020204" pitchFamily="34" charset="0"/>
                <a:ea typeface="Times New Roman" panose="02020603050405020304" pitchFamily="18" charset="0"/>
                <a:cs typeface="Arial" panose="020B0604020202020204" pitchFamily="34" charset="0"/>
              </a:rPr>
              <a:t>knowledge.</a:t>
            </a:r>
            <a:endParaRPr lang="en-US" sz="2000" dirty="0">
              <a:latin typeface="Arial" panose="020B0604020202020204" pitchFamily="34" charset="0"/>
              <a:ea typeface="Times New Roman" panose="02020603050405020304" pitchFamily="18" charset="0"/>
              <a:cs typeface="Arial" panose="020B0604020202020204" pitchFamily="34" charset="0"/>
            </a:endParaRPr>
          </a:p>
          <a:p>
            <a:pPr marL="0" marR="0" algn="just">
              <a:spcBef>
                <a:spcPts val="0"/>
              </a:spcBef>
              <a:spcAft>
                <a:spcPts val="0"/>
              </a:spcAft>
            </a:pPr>
            <a:r>
              <a:rPr lang="en-US" sz="2000" b="1" dirty="0" smtClean="0">
                <a:solidFill>
                  <a:srgbClr val="484848"/>
                </a:solidFill>
                <a:latin typeface="Arial" panose="020B0604020202020204" pitchFamily="34" charset="0"/>
                <a:ea typeface="Times New Roman" panose="02020603050405020304" pitchFamily="18" charset="0"/>
                <a:cs typeface="Arial" panose="020B0604020202020204" pitchFamily="34" charset="0"/>
              </a:rPr>
              <a:t>Creativity</a:t>
            </a:r>
            <a:r>
              <a:rPr lang="en-US" sz="2000" b="1" dirty="0">
                <a:solidFill>
                  <a:srgbClr val="484848"/>
                </a:solidFill>
                <a:latin typeface="Arial" panose="020B0604020202020204" pitchFamily="34" charset="0"/>
                <a:ea typeface="Times New Roman" panose="02020603050405020304" pitchFamily="18" charset="0"/>
                <a:cs typeface="Arial" panose="020B0604020202020204" pitchFamily="34" charset="0"/>
              </a:rPr>
              <a:t>, Action, Service</a:t>
            </a:r>
            <a:r>
              <a:rPr lang="en-US" sz="2000" dirty="0">
                <a:solidFill>
                  <a:srgbClr val="484848"/>
                </a:solidFill>
                <a:latin typeface="Arial" panose="020B0604020202020204" pitchFamily="34" charset="0"/>
                <a:ea typeface="Times New Roman" panose="02020603050405020304" pitchFamily="18" charset="0"/>
                <a:cs typeface="Arial" panose="020B0604020202020204" pitchFamily="34" charset="0"/>
              </a:rPr>
              <a:t> requires that students actively learn from the experience of doing real tasks beyond the classroom.</a:t>
            </a:r>
            <a:endParaRPr lang="en-US"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3167606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solidFill>
                  <a:srgbClr val="484848"/>
                </a:solidFill>
                <a:latin typeface="Arial" panose="020B0604020202020204" pitchFamily="34" charset="0"/>
                <a:ea typeface="Times New Roman" panose="02020603050405020304" pitchFamily="18" charset="0"/>
              </a:rPr>
              <a:t>What are the benefits of the </a:t>
            </a:r>
            <a:r>
              <a:rPr lang="en-US" b="1" dirty="0" smtClean="0">
                <a:solidFill>
                  <a:srgbClr val="484848"/>
                </a:solidFill>
                <a:latin typeface="Arial" panose="020B0604020202020204" pitchFamily="34" charset="0"/>
                <a:ea typeface="Times New Roman" panose="02020603050405020304" pitchFamily="18" charset="0"/>
              </a:rPr>
              <a:t/>
            </a:r>
            <a:br>
              <a:rPr lang="en-US" b="1" dirty="0" smtClean="0">
                <a:solidFill>
                  <a:srgbClr val="484848"/>
                </a:solidFill>
                <a:latin typeface="Arial" panose="020B0604020202020204" pitchFamily="34" charset="0"/>
                <a:ea typeface="Times New Roman" panose="02020603050405020304" pitchFamily="18" charset="0"/>
              </a:rPr>
            </a:br>
            <a:r>
              <a:rPr lang="en-US" b="1" dirty="0" smtClean="0">
                <a:solidFill>
                  <a:srgbClr val="484848"/>
                </a:solidFill>
                <a:latin typeface="Arial" panose="020B0604020202020204" pitchFamily="34" charset="0"/>
                <a:ea typeface="Times New Roman" panose="02020603050405020304" pitchFamily="18" charset="0"/>
              </a:rPr>
              <a:t>IB </a:t>
            </a:r>
            <a:r>
              <a:rPr lang="en-US" b="1" dirty="0">
                <a:solidFill>
                  <a:srgbClr val="484848"/>
                </a:solidFill>
                <a:latin typeface="Arial" panose="020B0604020202020204" pitchFamily="34" charset="0"/>
                <a:ea typeface="Times New Roman" panose="02020603050405020304" pitchFamily="18" charset="0"/>
              </a:rPr>
              <a:t>Diploma?</a:t>
            </a:r>
            <a:endParaRPr lang="en-US" dirty="0"/>
          </a:p>
        </p:txBody>
      </p:sp>
      <p:sp>
        <p:nvSpPr>
          <p:cNvPr id="3" name="Content Placeholder 2"/>
          <p:cNvSpPr>
            <a:spLocks noGrp="1"/>
          </p:cNvSpPr>
          <p:nvPr>
            <p:ph idx="1"/>
          </p:nvPr>
        </p:nvSpPr>
        <p:spPr/>
        <p:txBody>
          <a:bodyPr>
            <a:normAutofit fontScale="85000" lnSpcReduction="10000"/>
          </a:bodyPr>
          <a:lstStyle/>
          <a:p>
            <a:pPr marL="0" marR="0" algn="just">
              <a:spcBef>
                <a:spcPts val="0"/>
              </a:spcBef>
              <a:spcAft>
                <a:spcPts val="0"/>
              </a:spcAft>
            </a:pPr>
            <a:r>
              <a:rPr lang="en-US" dirty="0">
                <a:latin typeface="Arial" panose="020B0604020202020204" pitchFamily="34" charset="0"/>
                <a:ea typeface="Times New Roman" panose="02020603050405020304" pitchFamily="18" charset="0"/>
              </a:rPr>
              <a:t>Public universities in Texas, Colorado, California and Florida give a minimum of </a:t>
            </a:r>
            <a:r>
              <a:rPr lang="en-US" b="1" i="1" dirty="0">
                <a:latin typeface="Arial" panose="020B0604020202020204" pitchFamily="34" charset="0"/>
                <a:ea typeface="Times New Roman" panose="02020603050405020304" pitchFamily="18" charset="0"/>
              </a:rPr>
              <a:t>24 hours of credit to IB diploma</a:t>
            </a:r>
            <a:r>
              <a:rPr lang="en-US" dirty="0">
                <a:latin typeface="Arial" panose="020B0604020202020204" pitchFamily="34" charset="0"/>
                <a:ea typeface="Times New Roman" panose="02020603050405020304" pitchFamily="18" charset="0"/>
              </a:rPr>
              <a:t> recipients attending state colleges. Lamar graduates have received as many as 45 hours of credit from their scores on the IB diploma. </a:t>
            </a:r>
            <a:endParaRPr lang="en-US" sz="2000" dirty="0">
              <a:latin typeface="Times New Roman" panose="02020603050405020304" pitchFamily="18" charset="0"/>
              <a:ea typeface="Times New Roman" panose="02020603050405020304" pitchFamily="18" charset="0"/>
            </a:endParaRPr>
          </a:p>
          <a:p>
            <a:pPr marL="0" marR="0" indent="0" algn="just">
              <a:spcBef>
                <a:spcPts val="0"/>
              </a:spcBef>
              <a:spcAft>
                <a:spcPts val="0"/>
              </a:spcAft>
              <a:buNone/>
            </a:pPr>
            <a:endParaRPr lang="en-US" sz="2000" dirty="0">
              <a:latin typeface="Times New Roman" panose="02020603050405020304" pitchFamily="18" charset="0"/>
              <a:ea typeface="Times New Roman" panose="02020603050405020304" pitchFamily="18" charset="0"/>
            </a:endParaRPr>
          </a:p>
          <a:p>
            <a:pPr marR="0" algn="just">
              <a:spcBef>
                <a:spcPts val="0"/>
              </a:spcBef>
              <a:spcAft>
                <a:spcPts val="0"/>
              </a:spcAft>
            </a:pPr>
            <a:r>
              <a:rPr lang="en-US" dirty="0" smtClean="0">
                <a:latin typeface="Arial" panose="020B0604020202020204" pitchFamily="34" charset="0"/>
                <a:ea typeface="Times New Roman" panose="02020603050405020304" pitchFamily="18" charset="0"/>
              </a:rPr>
              <a:t>Life </a:t>
            </a:r>
            <a:r>
              <a:rPr lang="en-US" dirty="0">
                <a:latin typeface="Arial" panose="020B0604020202020204" pitchFamily="34" charset="0"/>
                <a:ea typeface="Times New Roman" panose="02020603050405020304" pitchFamily="18" charset="0"/>
              </a:rPr>
              <a:t>in the 21st century, in an interconnected, globalized world, requires critical-thinking skills and a sense of international-mindedness - something that International Baccalaureate (IB) Diploma Program students come to know and understand</a:t>
            </a:r>
            <a:r>
              <a:rPr lang="en-US" dirty="0" smtClean="0">
                <a:latin typeface="Arial" panose="020B0604020202020204" pitchFamily="34" charset="0"/>
                <a:ea typeface="Times New Roman" panose="02020603050405020304" pitchFamily="18" charset="0"/>
              </a:rPr>
              <a:t>.</a:t>
            </a:r>
            <a:endParaRPr lang="en-US" sz="2000" dirty="0">
              <a:latin typeface="Times New Roman" panose="02020603050405020304" pitchFamily="18" charset="0"/>
              <a:ea typeface="Times New Roman" panose="02020603050405020304" pitchFamily="18" charset="0"/>
            </a:endParaRPr>
          </a:p>
          <a:p>
            <a:pPr marL="0" marR="0" indent="0" algn="just">
              <a:spcBef>
                <a:spcPts val="0"/>
              </a:spcBef>
              <a:spcAft>
                <a:spcPts val="0"/>
              </a:spcAft>
              <a:buNone/>
            </a:pPr>
            <a:endParaRPr lang="en-US" sz="2000" dirty="0">
              <a:latin typeface="Times New Roman" panose="02020603050405020304" pitchFamily="18" charset="0"/>
              <a:ea typeface="Times New Roman" panose="02020603050405020304" pitchFamily="18" charset="0"/>
            </a:endParaRPr>
          </a:p>
          <a:p>
            <a:pPr marL="0" marR="0">
              <a:spcBef>
                <a:spcPts val="0"/>
              </a:spcBef>
              <a:spcAft>
                <a:spcPts val="0"/>
              </a:spcAft>
            </a:pPr>
            <a:r>
              <a:rPr lang="en-US" u="sng" dirty="0">
                <a:solidFill>
                  <a:srgbClr val="0000FF"/>
                </a:solidFill>
                <a:latin typeface="Arial" panose="020B0604020202020204" pitchFamily="34" charset="0"/>
                <a:ea typeface="Times New Roman" panose="02020603050405020304" pitchFamily="18" charset="0"/>
                <a:hlinkClick r:id="rId2"/>
              </a:rPr>
              <a:t>http://www.ibo.org/diploma/</a:t>
            </a:r>
            <a:endParaRPr lang="en-US" sz="20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97914886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3" y="618518"/>
            <a:ext cx="9905998" cy="1210282"/>
          </a:xfrm>
        </p:spPr>
        <p:txBody>
          <a:bodyPr/>
          <a:lstStyle/>
          <a:p>
            <a:pPr marL="0" marR="0" algn="ctr">
              <a:spcBef>
                <a:spcPts val="0"/>
              </a:spcBef>
              <a:spcAft>
                <a:spcPts val="0"/>
              </a:spcAft>
            </a:pPr>
            <a:r>
              <a:rPr lang="en-US" b="1" dirty="0">
                <a:latin typeface="Arial" panose="020B0604020202020204" pitchFamily="34" charset="0"/>
                <a:ea typeface="Times New Roman" panose="02020603050405020304" pitchFamily="18" charset="0"/>
              </a:rPr>
              <a:t>Assessment</a:t>
            </a:r>
            <a:r>
              <a:rPr lang="en-US" sz="2800" dirty="0">
                <a:latin typeface="Times New Roman" panose="02020603050405020304" pitchFamily="18" charset="0"/>
                <a:ea typeface="Times New Roman" panose="02020603050405020304" pitchFamily="18" charset="0"/>
              </a:rPr>
              <a:t/>
            </a:r>
            <a:br>
              <a:rPr lang="en-US" sz="2800" dirty="0">
                <a:latin typeface="Times New Roman" panose="02020603050405020304" pitchFamily="18" charset="0"/>
                <a:ea typeface="Times New Roman" panose="02020603050405020304" pitchFamily="18" charset="0"/>
              </a:rPr>
            </a:br>
            <a:endParaRPr lang="en-US" dirty="0"/>
          </a:p>
        </p:txBody>
      </p:sp>
      <p:sp>
        <p:nvSpPr>
          <p:cNvPr id="3" name="Content Placeholder 2"/>
          <p:cNvSpPr>
            <a:spLocks noGrp="1"/>
          </p:cNvSpPr>
          <p:nvPr>
            <p:ph idx="1"/>
          </p:nvPr>
        </p:nvSpPr>
        <p:spPr>
          <a:xfrm>
            <a:off x="1141412" y="1828800"/>
            <a:ext cx="9905999" cy="3962401"/>
          </a:xfrm>
        </p:spPr>
        <p:txBody>
          <a:bodyPr>
            <a:normAutofit fontScale="92500"/>
          </a:bodyPr>
          <a:lstStyle/>
          <a:p>
            <a:pPr marL="0" marR="0" algn="just">
              <a:spcBef>
                <a:spcPts val="0"/>
              </a:spcBef>
              <a:spcAft>
                <a:spcPts val="0"/>
              </a:spcAft>
            </a:pPr>
            <a:r>
              <a:rPr lang="en-US" dirty="0">
                <a:solidFill>
                  <a:srgbClr val="484848"/>
                </a:solidFill>
                <a:latin typeface="Arial" panose="020B0604020202020204" pitchFamily="34" charset="0"/>
                <a:ea typeface="Times New Roman" panose="02020603050405020304" pitchFamily="18" charset="0"/>
              </a:rPr>
              <a:t>Students take written examinations at the end of the program, which are marked by external IB examiners. Students also complete assessment tasks in the school, which are either initially marked by teachers and then moderated by external moderators or sent directly to external examiners. </a:t>
            </a:r>
            <a:endParaRPr lang="en-US" sz="2000" dirty="0">
              <a:latin typeface="Times New Roman" panose="02020603050405020304" pitchFamily="18" charset="0"/>
              <a:ea typeface="Times New Roman" panose="02020603050405020304" pitchFamily="18" charset="0"/>
            </a:endParaRPr>
          </a:p>
          <a:p>
            <a:pPr marL="0" marR="0" algn="just">
              <a:spcBef>
                <a:spcPts val="0"/>
              </a:spcBef>
              <a:spcAft>
                <a:spcPts val="0"/>
              </a:spcAft>
            </a:pPr>
            <a:r>
              <a:rPr lang="en-US" sz="800" dirty="0">
                <a:solidFill>
                  <a:srgbClr val="484848"/>
                </a:solidFill>
                <a:latin typeface="Times New Roman" panose="02020603050405020304" pitchFamily="18" charset="0"/>
                <a:ea typeface="Times New Roman" panose="02020603050405020304" pitchFamily="18" charset="0"/>
              </a:rPr>
              <a:t> </a:t>
            </a:r>
            <a:endParaRPr lang="en-US" sz="2000" dirty="0">
              <a:latin typeface="Times New Roman" panose="02020603050405020304" pitchFamily="18" charset="0"/>
              <a:ea typeface="Times New Roman" panose="02020603050405020304" pitchFamily="18" charset="0"/>
            </a:endParaRPr>
          </a:p>
          <a:p>
            <a:r>
              <a:rPr lang="en-US" dirty="0">
                <a:solidFill>
                  <a:srgbClr val="484848"/>
                </a:solidFill>
                <a:latin typeface="Arial" panose="020B0604020202020204" pitchFamily="34" charset="0"/>
                <a:ea typeface="Times New Roman" panose="02020603050405020304" pitchFamily="18" charset="0"/>
              </a:rPr>
              <a:t>The diploma is awarded to students who gain at least 24 points, subject to certain minimum levels of performance across the whole program and to satisfactory participation in the creativity, action, service (CAS) requirement.</a:t>
            </a:r>
            <a:endParaRPr lang="en-US" dirty="0"/>
          </a:p>
        </p:txBody>
      </p:sp>
    </p:spTree>
    <p:extLst>
      <p:ext uri="{BB962C8B-B14F-4D97-AF65-F5344CB8AC3E}">
        <p14:creationId xmlns:p14="http://schemas.microsoft.com/office/powerpoint/2010/main" val="263928916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2000" dirty="0" smtClean="0">
                <a:solidFill>
                  <a:prstClr val="black"/>
                </a:solidFill>
                <a:latin typeface="Calibri" panose="020F0502020204030204" pitchFamily="34" charset="0"/>
                <a:ea typeface="Calibri" panose="020F0502020204030204" pitchFamily="34" charset="0"/>
                <a:cs typeface="Times New Roman" panose="02020603050405020304" pitchFamily="18" charset="0"/>
              </a:rPr>
              <a:t>Lamar students have </a:t>
            </a:r>
            <a:r>
              <a:rPr lang="en-US" sz="2000" dirty="0">
                <a:solidFill>
                  <a:prstClr val="black"/>
                </a:solidFill>
                <a:latin typeface="Calibri" panose="020F0502020204030204" pitchFamily="34" charset="0"/>
                <a:ea typeface="Calibri" panose="020F0502020204030204" pitchFamily="34" charset="0"/>
                <a:cs typeface="Times New Roman" panose="02020603050405020304" pitchFamily="18" charset="0"/>
              </a:rPr>
              <a:t>the opportunity to earn 32 credits out of their 26 recommended credits due to our 8 period block schedule.</a:t>
            </a:r>
            <a:endParaRPr lang="en-US" dirty="0"/>
          </a:p>
        </p:txBody>
      </p:sp>
      <p:sp>
        <p:nvSpPr>
          <p:cNvPr id="3" name="Content Placeholder 2"/>
          <p:cNvSpPr>
            <a:spLocks noGrp="1"/>
          </p:cNvSpPr>
          <p:nvPr>
            <p:ph idx="1"/>
          </p:nvPr>
        </p:nvSpPr>
        <p:spPr>
          <a:xfrm>
            <a:off x="1141412" y="1700011"/>
            <a:ext cx="9905999" cy="4091190"/>
          </a:xfrm>
        </p:spPr>
        <p:txBody>
          <a:bodyPr>
            <a:noAutofit/>
          </a:bodyPr>
          <a:lstStyle/>
          <a:p>
            <a:pPr marL="0" marR="0">
              <a:spcBef>
                <a:spcPts val="0"/>
              </a:spcBef>
              <a:spcAft>
                <a:spcPts val="0"/>
              </a:spcAft>
            </a:pPr>
            <a:r>
              <a:rPr lang="en-US" sz="2000" b="1" dirty="0" smtClean="0">
                <a:effectLst/>
                <a:latin typeface="Arial" panose="020B0604020202020204" pitchFamily="34" charset="0"/>
                <a:ea typeface="Times New Roman" panose="02020603050405020304" pitchFamily="18" charset="0"/>
              </a:rPr>
              <a:t>Prescribed Graduation Plan Requirements</a:t>
            </a:r>
            <a:endParaRPr lang="en-US" sz="2000" dirty="0" smtClean="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2000" dirty="0" smtClean="0">
                <a:effectLst/>
                <a:latin typeface="Arial" panose="020B0604020202020204" pitchFamily="34" charset="0"/>
                <a:ea typeface="Times New Roman" panose="02020603050405020304" pitchFamily="18" charset="0"/>
              </a:rPr>
              <a:t>4 credits of English</a:t>
            </a:r>
            <a:endParaRPr lang="en-US" sz="2000" dirty="0" smtClean="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2000" dirty="0" smtClean="0">
                <a:effectLst/>
                <a:latin typeface="Arial" panose="020B0604020202020204" pitchFamily="34" charset="0"/>
                <a:ea typeface="Times New Roman" panose="02020603050405020304" pitchFamily="18" charset="0"/>
              </a:rPr>
              <a:t>4 credits of Math</a:t>
            </a:r>
            <a:endParaRPr lang="en-US" sz="2000" dirty="0" smtClean="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2000" dirty="0" smtClean="0">
                <a:effectLst/>
                <a:latin typeface="Arial" panose="020B0604020202020204" pitchFamily="34" charset="0"/>
                <a:ea typeface="Times New Roman" panose="02020603050405020304" pitchFamily="18" charset="0"/>
              </a:rPr>
              <a:t>4 credits of Science</a:t>
            </a:r>
            <a:endParaRPr lang="en-US" sz="2000" dirty="0" smtClean="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2000" dirty="0" smtClean="0">
                <a:effectLst/>
                <a:latin typeface="Arial" panose="020B0604020202020204" pitchFamily="34" charset="0"/>
                <a:ea typeface="Times New Roman" panose="02020603050405020304" pitchFamily="18" charset="0"/>
              </a:rPr>
              <a:t>4 credits of Social Studies</a:t>
            </a:r>
            <a:endParaRPr lang="en-US" sz="2000" dirty="0" smtClean="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2000" dirty="0" smtClean="0">
                <a:effectLst/>
                <a:latin typeface="Arial" panose="020B0604020202020204" pitchFamily="34" charset="0"/>
                <a:ea typeface="Times New Roman" panose="02020603050405020304" pitchFamily="18" charset="0"/>
              </a:rPr>
              <a:t>2 credits of a Language other than English </a:t>
            </a:r>
            <a:endParaRPr lang="en-US" sz="2000" dirty="0" smtClean="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2000" dirty="0" smtClean="0">
                <a:effectLst/>
                <a:latin typeface="Arial" panose="020B0604020202020204" pitchFamily="34" charset="0"/>
                <a:ea typeface="Times New Roman" panose="02020603050405020304" pitchFamily="18" charset="0"/>
              </a:rPr>
              <a:t>½ credit of Health</a:t>
            </a:r>
            <a:endParaRPr lang="en-US" sz="2000" dirty="0" smtClean="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2000" dirty="0" smtClean="0">
                <a:effectLst/>
                <a:latin typeface="Arial" panose="020B0604020202020204" pitchFamily="34" charset="0"/>
                <a:ea typeface="Times New Roman" panose="02020603050405020304" pitchFamily="18" charset="0"/>
              </a:rPr>
              <a:t>1 credit of P.E. or an equivalent</a:t>
            </a:r>
            <a:endParaRPr lang="en-US" sz="2000" dirty="0" smtClean="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2000" dirty="0" smtClean="0">
                <a:effectLst/>
                <a:latin typeface="Arial" panose="020B0604020202020204" pitchFamily="34" charset="0"/>
                <a:ea typeface="Times New Roman" panose="02020603050405020304" pitchFamily="18" charset="0"/>
              </a:rPr>
              <a:t>1 credit of a Fine Art</a:t>
            </a:r>
            <a:r>
              <a:rPr lang="en-US" sz="2000" dirty="0" smtClean="0">
                <a:latin typeface="Arial" panose="020B0604020202020204" pitchFamily="34" charset="0"/>
                <a:ea typeface="Times New Roman" panose="02020603050405020304" pitchFamily="18" charset="0"/>
              </a:rPr>
              <a:t>: </a:t>
            </a:r>
            <a:r>
              <a:rPr lang="en-US" sz="2000" dirty="0" smtClean="0">
                <a:effectLst/>
                <a:latin typeface="Arial" panose="020B0604020202020204" pitchFamily="34" charset="0"/>
                <a:ea typeface="Times New Roman" panose="02020603050405020304" pitchFamily="18" charset="0"/>
              </a:rPr>
              <a:t>Visual Art, Band, Choir, Orchestra, Music </a:t>
            </a:r>
            <a:r>
              <a:rPr lang="en-US" sz="2000" dirty="0" smtClean="0">
                <a:latin typeface="Arial" panose="020B0604020202020204" pitchFamily="34" charset="0"/>
                <a:ea typeface="Times New Roman" panose="02020603050405020304" pitchFamily="18" charset="0"/>
              </a:rPr>
              <a:t>Media</a:t>
            </a:r>
            <a:r>
              <a:rPr lang="en-US" sz="2000" dirty="0" smtClean="0">
                <a:effectLst/>
                <a:latin typeface="Arial" panose="020B0604020202020204" pitchFamily="34" charset="0"/>
                <a:ea typeface="Times New Roman" panose="02020603050405020304" pitchFamily="18" charset="0"/>
              </a:rPr>
              <a:t>, Dance,        Theatre, Piano       </a:t>
            </a:r>
          </a:p>
          <a:p>
            <a:pPr marL="0" marR="0">
              <a:spcBef>
                <a:spcPts val="0"/>
              </a:spcBef>
              <a:spcAft>
                <a:spcPts val="0"/>
              </a:spcAft>
            </a:pPr>
            <a:r>
              <a:rPr lang="en-US" sz="2000" dirty="0" smtClean="0">
                <a:effectLst/>
                <a:latin typeface="Arial" panose="020B0604020202020204" pitchFamily="34" charset="0"/>
                <a:ea typeface="Times New Roman" panose="02020603050405020304" pitchFamily="18" charset="0"/>
              </a:rPr>
              <a:t>5 1/2 credits of Electives</a:t>
            </a:r>
          </a:p>
          <a:p>
            <a:pPr marL="0" marR="0">
              <a:spcBef>
                <a:spcPts val="0"/>
              </a:spcBef>
              <a:spcAft>
                <a:spcPts val="0"/>
              </a:spcAft>
            </a:pPr>
            <a:r>
              <a:rPr lang="en-US" sz="2000" dirty="0" smtClean="0">
                <a:latin typeface="Arial" panose="020B0604020202020204" pitchFamily="34" charset="0"/>
              </a:rPr>
              <a:t>TOTAL = </a:t>
            </a:r>
            <a:r>
              <a:rPr lang="en-US" sz="2000" dirty="0" smtClean="0">
                <a:solidFill>
                  <a:srgbClr val="FFFF00"/>
                </a:solidFill>
                <a:latin typeface="Arial" panose="020B0604020202020204" pitchFamily="34" charset="0"/>
              </a:rPr>
              <a:t>26 Credits (Honors Level Classes/PreIB, IB, AP=5.0 weighted scale,  		                         Recommended Level Classes=4.0 weighted scale.</a:t>
            </a:r>
            <a:endParaRPr lang="en-US" sz="2000" dirty="0">
              <a:solidFill>
                <a:srgbClr val="FFFF00"/>
              </a:solidFill>
            </a:endParaRPr>
          </a:p>
        </p:txBody>
      </p:sp>
    </p:spTree>
    <p:extLst>
      <p:ext uri="{BB962C8B-B14F-4D97-AF65-F5344CB8AC3E}">
        <p14:creationId xmlns:p14="http://schemas.microsoft.com/office/powerpoint/2010/main" val="148514241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rcuit">
  <a:themeElements>
    <a:clrScheme name="Circuit">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TM04033919[[fn=Circuit]]</Template>
  <TotalTime>924</TotalTime>
  <Words>2144</Words>
  <Application>Microsoft Office PowerPoint</Application>
  <PresentationFormat>Widescreen</PresentationFormat>
  <Paragraphs>2033</Paragraphs>
  <Slides>37</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37</vt:i4>
      </vt:variant>
    </vt:vector>
  </HeadingPairs>
  <TitlesOfParts>
    <vt:vector size="45" baseType="lpstr">
      <vt:lpstr>Arial</vt:lpstr>
      <vt:lpstr>Britannic Bold</vt:lpstr>
      <vt:lpstr>Calibri</vt:lpstr>
      <vt:lpstr>Symbol</vt:lpstr>
      <vt:lpstr>Times New Roman</vt:lpstr>
      <vt:lpstr>Trebuchet MS</vt:lpstr>
      <vt:lpstr>Tw Cen MT</vt:lpstr>
      <vt:lpstr>Circuit</vt:lpstr>
      <vt:lpstr>ACADEMIC PATHWAYS  2015-2016</vt:lpstr>
      <vt:lpstr>FIND YOUR PATH AT LAMAR HIGH SCHOOL</vt:lpstr>
      <vt:lpstr>WHAT IS IB?</vt:lpstr>
      <vt:lpstr> THE CURRICULUM:  </vt:lpstr>
      <vt:lpstr>The IB Diploma Program</vt:lpstr>
      <vt:lpstr>The curriculum</vt:lpstr>
      <vt:lpstr>What are the benefits of the  IB Diploma?</vt:lpstr>
      <vt:lpstr>Assessment </vt:lpstr>
      <vt:lpstr>Lamar students have the opportunity to earn 32 credits out of their 26 recommended credits due to our 8 period block schedule.</vt:lpstr>
      <vt:lpstr>Endorsements and Programs of Study at Lamar High School</vt:lpstr>
      <vt:lpstr>GRADUATION PLAN For the DISTINGUISHED LEVEL OF ACHIEVEMENT Meets the Multidisciplinary Endorsement</vt:lpstr>
      <vt:lpstr>GRADUATION PLAN For the DISTINGUISHED LEVEL OF ACHIEVEMENT Public Service Endorsement</vt:lpstr>
      <vt:lpstr>IB DIPLOMA SAMPLE PATHWAY Meets STEM or Multidisciplinary Endorsement</vt:lpstr>
      <vt:lpstr>IB DIPLOMA SAMPLE PATHWAY with Algebra 1 credit from Middle School  STEM or Multidisciplinary Endorsement</vt:lpstr>
      <vt:lpstr>IB DIPLOMA SAMPLE PATHWAY Computer Science Focus STEM or Multidisciplinary Endorsement</vt:lpstr>
      <vt:lpstr>IB DIPLOMA SAMPLE PATHWAY Fine Arts Focus  STEM or Arts &amp; Humanities Endorsement</vt:lpstr>
      <vt:lpstr>IB DIPLOMA SAMPLE PATHWAY Single Period Activity, not a Fine Art  STEM, Multidisciplinary, Business &amp; Industry  or Arts &amp; Humanities Endorsement</vt:lpstr>
      <vt:lpstr>IB DIPLOMA SAMPLE PATHWAY  Single Period of Athletics  STEM or Multidisciplinary Endorsement</vt:lpstr>
      <vt:lpstr>IB DIPLOMA SAMPLE PATHWAY Two periods of Athletics   STEM or Multidisciplinary Endorsement</vt:lpstr>
      <vt:lpstr>LAMAR BUSINESS ADMINISTRATION MAGNET PROGRAM  Sample Pathway for earning the IB Diploma  STEM or Multidisciplinary Endorsement</vt:lpstr>
      <vt:lpstr>LAMAR BUSINESS ADMINISTRATION MAGNET PROGRAM  Sample IB Diploma Pathway for Athletes  STEM or Multidisciplinary Endorsement</vt:lpstr>
      <vt:lpstr>LAMAR BUSINESS MAGNET ADMINISTRATION PROGRAM  Sample IB Diploma Pathway with a Fine Arts Focus  STEM or Arts &amp; Humanities Endorsement</vt:lpstr>
      <vt:lpstr>The IB Career-Related Program (IBCP)</vt:lpstr>
      <vt:lpstr>What are the benefits of the IBCP?</vt:lpstr>
      <vt:lpstr>The IB Career-Related Program</vt:lpstr>
      <vt:lpstr>The IB Career-Related Program</vt:lpstr>
      <vt:lpstr>CAREER AND TECHNOLOGY EDUCATION (CTE) COURSE SEQUENCES</vt:lpstr>
      <vt:lpstr>PowerPoint Presentation</vt:lpstr>
      <vt:lpstr>PowerPoint Presentation</vt:lpstr>
      <vt:lpstr>GRADUATION PLAN For the DISTINGUISHED LEVEL OF ACHIEVEMENT Business Work Study Program  Earn Salary and High School Credit Multidisciplinary Endorsement</vt:lpstr>
      <vt:lpstr>GRADUATION PLAN For the DISTINGUISHED LEVEL OF ACHIEVEMENT  Earn College Credit with  HCC Dual Credit and AP College Credit Courses  Multidisciplinary Endorsement</vt:lpstr>
      <vt:lpstr>My plan</vt:lpstr>
      <vt:lpstr>PowerPoint Presentation</vt:lpstr>
      <vt:lpstr>Advisors TIMELINE OF COURSE SELECTION EVENTS CALENDER/PRESENTATIONS POSTED ON-LINE </vt:lpstr>
      <vt:lpstr>College corner</vt:lpstr>
      <vt:lpstr>College corner TEAM</vt:lpstr>
      <vt:lpstr>College corner</vt:lpstr>
    </vt:vector>
  </TitlesOfParts>
  <Company>HISD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ACADEMIC PATHWAYS  2015-2016</dc:title>
  <dc:creator>Martin, Jorge</dc:creator>
  <cp:lastModifiedBy>Myers, Kimberly B</cp:lastModifiedBy>
  <cp:revision>80</cp:revision>
  <dcterms:created xsi:type="dcterms:W3CDTF">2015-12-17T20:11:26Z</dcterms:created>
  <dcterms:modified xsi:type="dcterms:W3CDTF">2016-01-19T17:05:56Z</dcterms:modified>
</cp:coreProperties>
</file>